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66"/>
  </p:notesMasterIdLst>
  <p:sldIdLst>
    <p:sldId id="1585" r:id="rId6"/>
    <p:sldId id="1690" r:id="rId7"/>
    <p:sldId id="1678" r:id="rId8"/>
    <p:sldId id="1672" r:id="rId9"/>
    <p:sldId id="1658" r:id="rId10"/>
    <p:sldId id="1691" r:id="rId11"/>
    <p:sldId id="1714" r:id="rId12"/>
    <p:sldId id="1715" r:id="rId13"/>
    <p:sldId id="1716" r:id="rId14"/>
    <p:sldId id="264" r:id="rId15"/>
    <p:sldId id="1693" r:id="rId16"/>
    <p:sldId id="1717" r:id="rId17"/>
    <p:sldId id="1718" r:id="rId18"/>
    <p:sldId id="1719" r:id="rId19"/>
    <p:sldId id="1681" r:id="rId20"/>
    <p:sldId id="1721" r:id="rId21"/>
    <p:sldId id="1720" r:id="rId22"/>
    <p:sldId id="1746" r:id="rId23"/>
    <p:sldId id="1674" r:id="rId24"/>
    <p:sldId id="1695" r:id="rId25"/>
    <p:sldId id="1722" r:id="rId26"/>
    <p:sldId id="1723" r:id="rId27"/>
    <p:sldId id="1696" r:id="rId28"/>
    <p:sldId id="1724" r:id="rId29"/>
    <p:sldId id="1725" r:id="rId30"/>
    <p:sldId id="1697" r:id="rId31"/>
    <p:sldId id="1726" r:id="rId32"/>
    <p:sldId id="1683" r:id="rId33"/>
    <p:sldId id="1675" r:id="rId34"/>
    <p:sldId id="1596" r:id="rId35"/>
    <p:sldId id="1698" r:id="rId36"/>
    <p:sldId id="1727" r:id="rId37"/>
    <p:sldId id="1728" r:id="rId38"/>
    <p:sldId id="1729" r:id="rId39"/>
    <p:sldId id="1699" r:id="rId40"/>
    <p:sldId id="1747" r:id="rId41"/>
    <p:sldId id="1748" r:id="rId42"/>
    <p:sldId id="1676" r:id="rId43"/>
    <p:sldId id="1684" r:id="rId44"/>
    <p:sldId id="1732" r:id="rId45"/>
    <p:sldId id="1733" r:id="rId46"/>
    <p:sldId id="1734" r:id="rId47"/>
    <p:sldId id="1735" r:id="rId48"/>
    <p:sldId id="1685" r:id="rId49"/>
    <p:sldId id="1677" r:id="rId50"/>
    <p:sldId id="1736" r:id="rId51"/>
    <p:sldId id="1737" r:id="rId52"/>
    <p:sldId id="1738" r:id="rId53"/>
    <p:sldId id="1739" r:id="rId54"/>
    <p:sldId id="1740" r:id="rId55"/>
    <p:sldId id="1749" r:id="rId56"/>
    <p:sldId id="1741" r:id="rId57"/>
    <p:sldId id="1742" r:id="rId58"/>
    <p:sldId id="1743" r:id="rId59"/>
    <p:sldId id="1744" r:id="rId60"/>
    <p:sldId id="1745" r:id="rId61"/>
    <p:sldId id="1750" r:id="rId62"/>
    <p:sldId id="1670" r:id="rId63"/>
    <p:sldId id="1680" r:id="rId64"/>
    <p:sldId id="171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678"/>
          </p14:sldIdLst>
        </p14:section>
        <p14:section name="Learning objective 1: Gateway overview and architecture" id="{88631449-D759-4FDE-93C3-D7CAE1467AB8}">
          <p14:sldIdLst>
            <p14:sldId id="1672"/>
            <p14:sldId id="1658"/>
            <p14:sldId id="1691"/>
            <p14:sldId id="1714"/>
            <p14:sldId id="1715"/>
            <p14:sldId id="1716"/>
            <p14:sldId id="264"/>
            <p14:sldId id="1693"/>
            <p14:sldId id="1717"/>
            <p14:sldId id="1718"/>
            <p14:sldId id="1719"/>
            <p14:sldId id="1681"/>
            <p14:sldId id="1721"/>
            <p14:sldId id="1720"/>
            <p14:sldId id="1746"/>
          </p14:sldIdLst>
        </p14:section>
        <p14:section name="Learning objective 2: Virtual gateways" id="{6CD85EAB-9481-4513-A3E3-9033A741A04E}">
          <p14:sldIdLst>
            <p14:sldId id="1674"/>
            <p14:sldId id="1695"/>
            <p14:sldId id="1722"/>
            <p14:sldId id="1723"/>
            <p14:sldId id="1696"/>
            <p14:sldId id="1724"/>
            <p14:sldId id="1725"/>
            <p14:sldId id="1697"/>
            <p14:sldId id="1726"/>
            <p14:sldId id="1683"/>
          </p14:sldIdLst>
        </p14:section>
        <p14:section name="Learning objective 3: Site-to-site IPSEC VPN" id="{105E3DBB-39E1-4806-99C8-DF9AE0A3A986}">
          <p14:sldIdLst>
            <p14:sldId id="1675"/>
            <p14:sldId id="1596"/>
            <p14:sldId id="1698"/>
            <p14:sldId id="1727"/>
            <p14:sldId id="1728"/>
            <p14:sldId id="1729"/>
            <p14:sldId id="1699"/>
            <p14:sldId id="1747"/>
            <p14:sldId id="1748"/>
          </p14:sldIdLst>
        </p14:section>
        <p14:section name="Learning objective 4: S2S GRE VPN" id="{D6DA1EDC-2CD2-4F96-91BB-4F9E904054B1}">
          <p14:sldIdLst>
            <p14:sldId id="1676"/>
            <p14:sldId id="1684"/>
            <p14:sldId id="1732"/>
            <p14:sldId id="1733"/>
            <p14:sldId id="1734"/>
            <p14:sldId id="1735"/>
            <p14:sldId id="1685"/>
          </p14:sldIdLst>
        </p14:section>
        <p14:section name="Learning objective 5: L3 forwarding gateway" id="{EC7CE5A4-6091-4CD8-A3C7-2EC7759B1A98}">
          <p14:sldIdLst>
            <p14:sldId id="1677"/>
            <p14:sldId id="1736"/>
            <p14:sldId id="1737"/>
            <p14:sldId id="1738"/>
            <p14:sldId id="1739"/>
            <p14:sldId id="1740"/>
            <p14:sldId id="1749"/>
          </p14:sldIdLst>
        </p14:section>
        <p14:section name="Learning objective 6: Component tracing" id="{EF16108B-E552-4D29-A5B8-A2489418694D}">
          <p14:sldIdLst>
            <p14:sldId id="1741"/>
            <p14:sldId id="1742"/>
            <p14:sldId id="1743"/>
            <p14:sldId id="1744"/>
            <p14:sldId id="1745"/>
            <p14:sldId id="1750"/>
          </p14:sldIdLst>
        </p14:section>
        <p14:section name="Resources" id="{B38F7459-767E-4DFF-A6F1-6072A0235CFF}">
          <p14:sldIdLst>
            <p14:sldId id="1670"/>
          </p14:sldIdLst>
        </p14:section>
        <p14:section name="Knowledge check answers" id="{B9E2C24D-D0C3-4A4A-AA16-3172A44BCB45}">
          <p14:sldIdLst>
            <p14:sldId id="1680"/>
            <p14:sldId id="17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5FE14-05ED-0B31-0A6B-93F98144FD64}" v="69" dt="2024-06-18T00:04:19.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57" autoAdjust="0"/>
    <p:restoredTop sz="68615" autoAdjust="0"/>
  </p:normalViewPr>
  <p:slideViewPr>
    <p:cSldViewPr snapToGrid="0">
      <p:cViewPr varScale="1">
        <p:scale>
          <a:sx n="60" d="100"/>
          <a:sy n="60" d="100"/>
        </p:scale>
        <p:origin x="966" y="39"/>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853"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ban Paul" userId="S::anpaul@microsoft.com::9a591511-7a23-4245-b67f-e759ac3e16ba" providerId="AD" clId="Web-{1975FE14-05ED-0B31-0A6B-93F98144FD64}"/>
    <pc:docChg chg="modSld">
      <pc:chgData name="Anirban Paul" userId="S::anpaul@microsoft.com::9a591511-7a23-4245-b67f-e759ac3e16ba" providerId="AD" clId="Web-{1975FE14-05ED-0B31-0A6B-93F98144FD64}" dt="2024-06-18T00:04:18.245" v="48" actId="20577"/>
      <pc:docMkLst>
        <pc:docMk/>
      </pc:docMkLst>
      <pc:sldChg chg="modSp">
        <pc:chgData name="Anirban Paul" userId="S::anpaul@microsoft.com::9a591511-7a23-4245-b67f-e759ac3e16ba" providerId="AD" clId="Web-{1975FE14-05ED-0B31-0A6B-93F98144FD64}" dt="2024-06-17T23:43:51.650" v="0" actId="20577"/>
        <pc:sldMkLst>
          <pc:docMk/>
          <pc:sldMk cId="127312643" sldId="1691"/>
        </pc:sldMkLst>
        <pc:spChg chg="mod">
          <ac:chgData name="Anirban Paul" userId="S::anpaul@microsoft.com::9a591511-7a23-4245-b67f-e759ac3e16ba" providerId="AD" clId="Web-{1975FE14-05ED-0B31-0A6B-93F98144FD64}" dt="2024-06-17T23:43:51.650" v="0" actId="20577"/>
          <ac:spMkLst>
            <pc:docMk/>
            <pc:sldMk cId="127312643" sldId="1691"/>
            <ac:spMk id="3" creationId="{BF8BFBE9-C8DC-ACC6-BC0A-3A3120381588}"/>
          </ac:spMkLst>
        </pc:spChg>
      </pc:sldChg>
      <pc:sldChg chg="modSp">
        <pc:chgData name="Anirban Paul" userId="S::anpaul@microsoft.com::9a591511-7a23-4245-b67f-e759ac3e16ba" providerId="AD" clId="Web-{1975FE14-05ED-0B31-0A6B-93F98144FD64}" dt="2024-06-17T23:54:27.777" v="12"/>
        <pc:sldMkLst>
          <pc:docMk/>
          <pc:sldMk cId="616738263" sldId="1722"/>
        </pc:sldMkLst>
        <pc:graphicFrameChg chg="mod modGraphic">
          <ac:chgData name="Anirban Paul" userId="S::anpaul@microsoft.com::9a591511-7a23-4245-b67f-e759ac3e16ba" providerId="AD" clId="Web-{1975FE14-05ED-0B31-0A6B-93F98144FD64}" dt="2024-06-17T23:54:27.777" v="12"/>
          <ac:graphicFrameMkLst>
            <pc:docMk/>
            <pc:sldMk cId="616738263" sldId="1722"/>
            <ac:graphicFrameMk id="7" creationId="{001C1FCA-8A95-BB7D-C69B-EFDE992D158B}"/>
          </ac:graphicFrameMkLst>
        </pc:graphicFrameChg>
      </pc:sldChg>
      <pc:sldChg chg="modSp">
        <pc:chgData name="Anirban Paul" userId="S::anpaul@microsoft.com::9a591511-7a23-4245-b67f-e759ac3e16ba" providerId="AD" clId="Web-{1975FE14-05ED-0B31-0A6B-93F98144FD64}" dt="2024-06-17T23:54:46.966" v="38"/>
        <pc:sldMkLst>
          <pc:docMk/>
          <pc:sldMk cId="102196589" sldId="1723"/>
        </pc:sldMkLst>
        <pc:graphicFrameChg chg="mod modGraphic">
          <ac:chgData name="Anirban Paul" userId="S::anpaul@microsoft.com::9a591511-7a23-4245-b67f-e759ac3e16ba" providerId="AD" clId="Web-{1975FE14-05ED-0B31-0A6B-93F98144FD64}" dt="2024-06-17T23:54:46.966" v="38"/>
          <ac:graphicFrameMkLst>
            <pc:docMk/>
            <pc:sldMk cId="102196589" sldId="1723"/>
            <ac:graphicFrameMk id="7" creationId="{001C1FCA-8A95-BB7D-C69B-EFDE992D158B}"/>
          </ac:graphicFrameMkLst>
        </pc:graphicFrameChg>
      </pc:sldChg>
      <pc:sldChg chg="modSp">
        <pc:chgData name="Anirban Paul" userId="S::anpaul@microsoft.com::9a591511-7a23-4245-b67f-e759ac3e16ba" providerId="AD" clId="Web-{1975FE14-05ED-0B31-0A6B-93F98144FD64}" dt="2024-06-18T00:04:18.245" v="48" actId="20577"/>
        <pc:sldMkLst>
          <pc:docMk/>
          <pc:sldMk cId="931205340" sldId="1739"/>
        </pc:sldMkLst>
        <pc:spChg chg="mod">
          <ac:chgData name="Anirban Paul" userId="S::anpaul@microsoft.com::9a591511-7a23-4245-b67f-e759ac3e16ba" providerId="AD" clId="Web-{1975FE14-05ED-0B31-0A6B-93F98144FD64}" dt="2024-06-18T00:04:18.245" v="48" actId="20577"/>
          <ac:spMkLst>
            <pc:docMk/>
            <pc:sldMk cId="931205340" sldId="1739"/>
            <ac:spMk id="3" creationId="{D2202D92-066E-1E5B-0DE5-4F41D27DA976}"/>
          </ac:spMkLst>
        </pc:spChg>
      </pc:sldChg>
    </pc:docChg>
  </pc:docChgLst>
  <pc:docChgLst>
    <pc:chgData name="Manika Dhiman (AQUENT LLC)" userId="748be0d8-799b-4751-9054-0e6d367ad438" providerId="ADAL" clId="{D29C5201-84F5-4738-925F-74208091C00B}"/>
    <pc:docChg chg="modSld">
      <pc:chgData name="Manika Dhiman (AQUENT LLC)" userId="748be0d8-799b-4751-9054-0e6d367ad438" providerId="ADAL" clId="{D29C5201-84F5-4738-925F-74208091C00B}" dt="2024-06-12T10:13:59.168" v="0" actId="6549"/>
      <pc:docMkLst>
        <pc:docMk/>
      </pc:docMkLst>
      <pc:sldChg chg="modNotes">
        <pc:chgData name="Manika Dhiman (AQUENT LLC)" userId="748be0d8-799b-4751-9054-0e6d367ad438" providerId="ADAL" clId="{D29C5201-84F5-4738-925F-74208091C00B}" dt="2024-06-12T10:13:59.168" v="0" actId="6549"/>
        <pc:sldMkLst>
          <pc:docMk/>
          <pc:sldMk cId="2431497823" sldId="17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Gateway manager service is a service within Network Controller that manages the RAS Gateways within the SDN fabric. It configures the Gateway configuration for the tunnels to the Gateway VMs using WMI. In addition to handling configuration goal state for the tunnels, it will monitor the Gateways and capacity. In scenarios where the Gateway is not responding to heartbeat, it will failover the connections to passive Gateway and issue a restart to the Gateway VM in attempt to restore communications.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When tenant creates a virtual Gateway, the request is sent to NB API of Network Controller, which is then passed to the Gateway Manager.</a:t>
            </a:r>
          </a:p>
          <a:p>
            <a:endParaRPr lang="en-US" sz="1000" dirty="0">
              <a:latin typeface="Segoe UI" panose="020B0502040204020203" pitchFamily="34" charset="0"/>
              <a:cs typeface="Segoe UI" panose="020B0502040204020203" pitchFamily="34" charset="0"/>
            </a:endParaRPr>
          </a:p>
          <a:p>
            <a:r>
              <a:rPr lang="en-US" sz="1000" b="0" i="0" dirty="0">
                <a:effectLst/>
                <a:latin typeface="Segoe UI" panose="020B0502040204020203" pitchFamily="34" charset="0"/>
                <a:cs typeface="Segoe UI" panose="020B0502040204020203" pitchFamily="34" charset="0"/>
              </a:rPr>
              <a:t>Gateway Manager is aware of all of the Gateway pools, including the capacity of each pool and every Gateway in every pool. Gateway Manager selects the correct pool and Gateway for the connection. This selection is based on the bandwidth requirement for the connection. Network Controller uses a "best fit" algorithm to pick connections efficiently in a pool.</a:t>
            </a:r>
          </a:p>
          <a:p>
            <a:endParaRPr lang="en-US" sz="1000" b="0" i="0" dirty="0">
              <a:effectLst/>
              <a:latin typeface="Segoe UI" panose="020B0502040204020203" pitchFamily="34" charset="0"/>
              <a:cs typeface="Segoe UI" panose="020B0502040204020203" pitchFamily="34" charset="0"/>
            </a:endParaRPr>
          </a:p>
          <a:p>
            <a:r>
              <a:rPr lang="en-US" sz="1000" b="0" i="0" dirty="0">
                <a:effectLst/>
                <a:latin typeface="Segoe UI" panose="020B0502040204020203" pitchFamily="34" charset="0"/>
                <a:cs typeface="Segoe UI" panose="020B0502040204020203" pitchFamily="34" charset="0"/>
              </a:rPr>
              <a:t>Gateway Manager selects a RAS Gateway for the connection and provisions the necessary configuration for the connection on the Gateway. If the connection is an IKEv2 S2S connection, GWM also provisions a Network Address Translation (NAT) rule on the SLB pool; this NAT rule on the SLB pool directs connection requests from the tenant to the designated Gateway. In scenarios where the connection is S2S GRE or L3, there is no need to configure SLB as they bypass the SLB layer entirely.</a:t>
            </a:r>
          </a:p>
          <a:p>
            <a:endParaRPr lang="en-US" sz="1000" b="0" i="0" dirty="0">
              <a:effectLst/>
              <a:latin typeface="Segoe UI" panose="020B0502040204020203" pitchFamily="34" charset="0"/>
              <a:cs typeface="Segoe UI" panose="020B0502040204020203" pitchFamily="34" charset="0"/>
            </a:endParaRPr>
          </a:p>
          <a:p>
            <a:r>
              <a:rPr lang="en-US" sz="1000" b="0" i="0" dirty="0">
                <a:effectLst/>
                <a:latin typeface="Segoe UI" panose="020B0502040204020203" pitchFamily="34" charset="0"/>
                <a:cs typeface="Segoe UI" panose="020B0502040204020203" pitchFamily="34" charset="0"/>
              </a:rPr>
              <a:t>If BGP routing is enabled for the connection, then BGP peering is initiated by RAS Gateway - and routes are exchanged between on-premises and cloud Gateways. The routes that are learned by BGP (or that are statically configured routes if BGP is not used) are sent to Network Controller. Network Controller then plumbs the routes down to the Hyper-V hosts upon which the tenant VMs are installed. At this point, tenant traffic can be routed to the correct on-premises site. Network Controller also creates associated policies that specify Gateway locations and plumbs them down to the Hyper-V hosts into VFP. This is typically handled by the VNET Service Module contained within the VSM service in Network Controller.</a:t>
            </a:r>
          </a:p>
          <a:p>
            <a:endParaRPr lang="en-US" dirty="0">
              <a:cs typeface="Calibri"/>
            </a:endParaRPr>
          </a:p>
        </p:txBody>
      </p:sp>
    </p:spTree>
    <p:extLst>
      <p:ext uri="{BB962C8B-B14F-4D97-AF65-F5344CB8AC3E}">
        <p14:creationId xmlns:p14="http://schemas.microsoft.com/office/powerpoint/2010/main" val="213412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000" b="0" i="0" dirty="0">
                <a:effectLst/>
                <a:latin typeface="Segoe UI" panose="020B0502040204020203" pitchFamily="34" charset="0"/>
              </a:rPr>
              <a:t>Gateway plugin within </a:t>
            </a:r>
            <a:r>
              <a:rPr lang="en-US" sz="1000" b="0" i="0" dirty="0" err="1">
                <a:effectLst/>
                <a:latin typeface="Segoe UI" panose="020B0502040204020203" pitchFamily="34" charset="0"/>
              </a:rPr>
              <a:t>NCHostAgent</a:t>
            </a:r>
            <a:r>
              <a:rPr lang="en-US" sz="1000" b="0" i="0" dirty="0">
                <a:effectLst/>
                <a:latin typeface="Segoe UI" panose="020B0502040204020203" pitchFamily="34" charset="0"/>
              </a:rPr>
              <a:t> will communicate directly with Gateway Manager service directly over WCF.</a:t>
            </a:r>
          </a:p>
          <a:p>
            <a:pPr marL="0" indent="0" algn="l">
              <a:buFont typeface="Arial" panose="020B0604020202020204" pitchFamily="34" charset="0"/>
              <a:buNone/>
            </a:pPr>
            <a:endParaRPr lang="en-US" sz="1000" b="0" i="0" dirty="0">
              <a:effectLst/>
              <a:latin typeface="Segoe UI" panose="020B0502040204020203" pitchFamily="34" charset="0"/>
            </a:endParaRPr>
          </a:p>
          <a:p>
            <a:pPr marL="0" indent="0" algn="l">
              <a:buFont typeface="Arial" panose="020B0604020202020204" pitchFamily="34" charset="0"/>
              <a:buNone/>
            </a:pPr>
            <a:r>
              <a:rPr lang="en-US" sz="1000" b="0" i="0" dirty="0">
                <a:effectLst/>
                <a:latin typeface="Segoe UI" panose="020B0502040204020203" pitchFamily="34" charset="0"/>
              </a:rPr>
              <a:t>Gateway plugin is responsible for pushing VFP policies for </a:t>
            </a:r>
            <a:r>
              <a:rPr lang="en-US" sz="1000" b="0" i="0" dirty="0" err="1">
                <a:effectLst/>
                <a:latin typeface="Segoe UI" panose="020B0502040204020203" pitchFamily="34" charset="0"/>
              </a:rPr>
              <a:t>FastPath</a:t>
            </a:r>
            <a:r>
              <a:rPr lang="en-US" sz="1000" b="0" i="0" dirty="0">
                <a:effectLst/>
                <a:latin typeface="Segoe UI" panose="020B0502040204020203" pitchFamily="34" charset="0"/>
              </a:rPr>
              <a:t> tunnels. </a:t>
            </a:r>
            <a:r>
              <a:rPr lang="en-US" sz="1000" b="0" i="0" dirty="0" err="1">
                <a:effectLst/>
                <a:latin typeface="Segoe UI" panose="020B0502040204020203" pitchFamily="34" charset="0"/>
              </a:rPr>
              <a:t>FastPath</a:t>
            </a:r>
            <a:r>
              <a:rPr lang="en-US" sz="1000" b="0" i="0" dirty="0">
                <a:effectLst/>
                <a:latin typeface="Segoe UI" panose="020B0502040204020203" pitchFamily="34" charset="0"/>
              </a:rPr>
              <a:t> engine was added and enabled by default in Windows Server 2019 and later builds.</a:t>
            </a:r>
          </a:p>
          <a:p>
            <a:pPr marL="0" indent="0" algn="l">
              <a:buFont typeface="Arial" panose="020B0604020202020204" pitchFamily="34" charset="0"/>
              <a:buNone/>
            </a:pPr>
            <a:endParaRPr lang="en-US" sz="1000" b="0" i="0" dirty="0">
              <a:effectLst/>
              <a:latin typeface="Segoe UI" panose="020B0502040204020203" pitchFamily="34" charset="0"/>
            </a:endParaRPr>
          </a:p>
          <a:p>
            <a:pPr marL="0" indent="0" algn="l">
              <a:buFont typeface="Arial" panose="020B0604020202020204" pitchFamily="34" charset="0"/>
              <a:buNone/>
            </a:pPr>
            <a:r>
              <a:rPr lang="en-US" sz="1000" b="0" i="0" dirty="0">
                <a:effectLst/>
                <a:latin typeface="Segoe UI" panose="020B0502040204020203" pitchFamily="34" charset="0"/>
              </a:rPr>
              <a:t>In addition to configuring the VFP policies for </a:t>
            </a:r>
            <a:r>
              <a:rPr lang="en-US" sz="1000" b="0" i="0" dirty="0" err="1">
                <a:effectLst/>
                <a:latin typeface="Segoe UI" panose="020B0502040204020203" pitchFamily="34" charset="0"/>
              </a:rPr>
              <a:t>FastPath</a:t>
            </a:r>
            <a:r>
              <a:rPr lang="en-US" sz="1000" b="0" i="0" dirty="0">
                <a:effectLst/>
                <a:latin typeface="Segoe UI" panose="020B0502040204020203" pitchFamily="34" charset="0"/>
              </a:rPr>
              <a:t> scenarios, it provides health monitoring for Gateway virtual machines. This is especially true when there is heavy load on the Gateway VM and heartbeats from health monitoring service in the Gateway VM are missed during load, or during live-migration events.</a:t>
            </a:r>
            <a:endParaRPr lang="en-US" sz="1000" dirty="0">
              <a:cs typeface="Calibri"/>
            </a:endParaRPr>
          </a:p>
        </p:txBody>
      </p:sp>
    </p:spTree>
    <p:extLst>
      <p:ext uri="{BB962C8B-B14F-4D97-AF65-F5344CB8AC3E}">
        <p14:creationId xmlns:p14="http://schemas.microsoft.com/office/powerpoint/2010/main" val="203212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000" b="0" i="0" dirty="0">
                <a:effectLst/>
                <a:latin typeface="Segoe UI" panose="020B0502040204020203" pitchFamily="34" charset="0"/>
              </a:rPr>
              <a:t>A Gateway resource is the computing resource that provides Gateway services to one or more </a:t>
            </a:r>
            <a:r>
              <a:rPr lang="en-US" sz="1000" b="0" i="0" dirty="0" err="1">
                <a:effectLst/>
                <a:latin typeface="Segoe UI" panose="020B0502040204020203" pitchFamily="34" charset="0"/>
              </a:rPr>
              <a:t>virtualNetwork</a:t>
            </a:r>
            <a:r>
              <a:rPr lang="en-US" sz="1000" b="0" i="0" dirty="0">
                <a:effectLst/>
                <a:latin typeface="Segoe UI" panose="020B0502040204020203" pitchFamily="34" charset="0"/>
              </a:rPr>
              <a:t> resources. The configuration in this resource is the generic configuration that provides Gateway services to the </a:t>
            </a:r>
            <a:r>
              <a:rPr lang="en-US" sz="1000" b="0" i="0" dirty="0" err="1">
                <a:effectLst/>
                <a:latin typeface="Segoe UI" panose="020B0502040204020203" pitchFamily="34" charset="0"/>
              </a:rPr>
              <a:t>virtualNetwork</a:t>
            </a:r>
            <a:r>
              <a:rPr lang="en-US" sz="1000" b="0" i="0" dirty="0">
                <a:effectLst/>
                <a:latin typeface="Segoe UI" panose="020B0502040204020203" pitchFamily="34" charset="0"/>
              </a:rPr>
              <a:t> resources.</a:t>
            </a:r>
            <a:endParaRPr lang="en-US" sz="1000" dirty="0">
              <a:cs typeface="Calibri"/>
            </a:endParaRPr>
          </a:p>
        </p:txBody>
      </p:sp>
    </p:spTree>
    <p:extLst>
      <p:ext uri="{BB962C8B-B14F-4D97-AF65-F5344CB8AC3E}">
        <p14:creationId xmlns:p14="http://schemas.microsoft.com/office/powerpoint/2010/main" val="176600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51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5126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The </a:t>
            </a:r>
            <a:r>
              <a:rPr lang="en-US" sz="1000" b="1" dirty="0" err="1">
                <a:latin typeface="Segoe UI" panose="020B0502040204020203" pitchFamily="34" charset="0"/>
                <a:cs typeface="Segoe UI" panose="020B0502040204020203" pitchFamily="34" charset="0"/>
              </a:rPr>
              <a:t>GatewayPools</a:t>
            </a:r>
            <a:r>
              <a:rPr lang="en-US" sz="1000" dirty="0">
                <a:latin typeface="Segoe UI" panose="020B0502040204020203" pitchFamily="34" charset="0"/>
                <a:cs typeface="Segoe UI" panose="020B0502040204020203" pitchFamily="34" charset="0"/>
              </a:rPr>
              <a:t> resource aggregates a set of </a:t>
            </a:r>
            <a:r>
              <a:rPr lang="en-US" sz="1000" b="1" dirty="0">
                <a:latin typeface="Segoe UI" panose="020B0502040204020203" pitchFamily="34" charset="0"/>
                <a:cs typeface="Segoe UI" panose="020B0502040204020203" pitchFamily="34" charset="0"/>
              </a:rPr>
              <a:t>Gateways</a:t>
            </a:r>
            <a:r>
              <a:rPr lang="en-US" sz="1000" dirty="0">
                <a:latin typeface="Segoe UI" panose="020B0502040204020203" pitchFamily="34" charset="0"/>
                <a:cs typeface="Segoe UI" panose="020B0502040204020203" pitchFamily="34" charset="0"/>
              </a:rPr>
              <a:t> resources into a single pool. It contains an array of Gateways that provide the infrastructure needed to service </a:t>
            </a:r>
            <a:r>
              <a:rPr lang="en-US" sz="1000" b="1" dirty="0" err="1">
                <a:latin typeface="Segoe UI" panose="020B0502040204020203" pitchFamily="34" charset="0"/>
                <a:cs typeface="Segoe UI" panose="020B0502040204020203" pitchFamily="34" charset="0"/>
              </a:rPr>
              <a:t>VirtualGateways</a:t>
            </a:r>
            <a:r>
              <a:rPr lang="en-US" sz="1000" dirty="0">
                <a:latin typeface="Segoe UI" panose="020B0502040204020203" pitchFamily="34" charset="0"/>
                <a:cs typeface="Segoe UI" panose="020B0502040204020203" pitchFamily="34" charset="0"/>
              </a:rPr>
              <a:t> instances with differentiated services for tenant virtual networks.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 Gateway pool usually consists of Gateways that provide services, such as IPsec, Generic Routing Encapsulation (GRE) (RFC2784) or a Forwarding (L3) Gateway. A Gateway pool can also be created for different categories of customers or resellers. After a Gateway pool is created, Gateways of identical type and capacity can be added to the pool. Each tenant can be assigned one or more Gateway pools from which its connections are serviced. Gateways in a Gateway pool can service multiple tenants.</a:t>
            </a:r>
          </a:p>
        </p:txBody>
      </p:sp>
    </p:spTree>
    <p:extLst>
      <p:ext uri="{BB962C8B-B14F-4D97-AF65-F5344CB8AC3E}">
        <p14:creationId xmlns:p14="http://schemas.microsoft.com/office/powerpoint/2010/main" val="368467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084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69130"/>
            <a:ext cx="5486400" cy="3600450"/>
          </a:xfrm>
        </p:spPr>
        <p:txBody>
          <a:bodyPr/>
          <a:lstStyle/>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3036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69130"/>
            <a:ext cx="5486400" cy="3600450"/>
          </a:xfrm>
        </p:spPr>
        <p:txBody>
          <a:bodyPr/>
          <a:lstStyle/>
          <a:p>
            <a:r>
              <a:rPr lang="en-US" sz="1000" dirty="0">
                <a:latin typeface="Segoe UI" panose="020B0502040204020203" pitchFamily="34" charset="0"/>
                <a:cs typeface="Segoe UI" panose="020B0502040204020203" pitchFamily="34" charset="0"/>
              </a:rPr>
              <a:t>See answers at end of the deck</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93579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068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1644435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10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2691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effectLst/>
                <a:latin typeface="Segoe UI" panose="020B0502040204020203" pitchFamily="34" charset="0"/>
              </a:rPr>
              <a:t>The </a:t>
            </a:r>
            <a:r>
              <a:rPr lang="en-US" sz="1000" b="1" i="0" dirty="0" err="1">
                <a:effectLst/>
                <a:latin typeface="Segoe UI" panose="020B0502040204020203" pitchFamily="34" charset="0"/>
              </a:rPr>
              <a:t>networkConnections</a:t>
            </a:r>
            <a:r>
              <a:rPr lang="en-US" sz="1000" b="0" i="0" dirty="0">
                <a:effectLst/>
                <a:latin typeface="Segoe UI" panose="020B0502040204020203" pitchFamily="34" charset="0"/>
              </a:rPr>
              <a:t> resource specifies a connection from virtual network to external networks. Multiple connections can exist for a given virtual network and there are different types of connections.</a:t>
            </a:r>
          </a:p>
          <a:p>
            <a:endParaRPr lang="en-US" dirty="0">
              <a:cs typeface="Calibri"/>
            </a:endParaRPr>
          </a:p>
        </p:txBody>
      </p:sp>
    </p:spTree>
    <p:extLst>
      <p:ext uri="{BB962C8B-B14F-4D97-AF65-F5344CB8AC3E}">
        <p14:creationId xmlns:p14="http://schemas.microsoft.com/office/powerpoint/2010/main" val="3167902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effectLst/>
                <a:latin typeface="Segoe UI" panose="020B0502040204020203" pitchFamily="34" charset="0"/>
              </a:rPr>
              <a:t>There are a LOT of properties defined under this resource type with unique and shared properties between S2S IPsec, S2S GRE, and L3 Forwarding objects. This slide just represents some of the common shared properties between the different types of connections available. When we go into detail on the connections available, additional properties will be shared.</a:t>
            </a:r>
            <a:endParaRPr lang="en-US" sz="1000" dirty="0"/>
          </a:p>
          <a:p>
            <a:endParaRPr lang="en-US" dirty="0"/>
          </a:p>
        </p:txBody>
      </p:sp>
    </p:spTree>
    <p:extLst>
      <p:ext uri="{BB962C8B-B14F-4D97-AF65-F5344CB8AC3E}">
        <p14:creationId xmlns:p14="http://schemas.microsoft.com/office/powerpoint/2010/main" val="360484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effectLst/>
                <a:latin typeface="Segoe UI" panose="020B0502040204020203" pitchFamily="34" charset="0"/>
              </a:rPr>
              <a:t>There are a LOT of properties defined under this resource type with unique and shared properties between S2S IPsec, S2S GRE, and L3 Forwarding objects. This slide just represents some of the common shared properties between the different types of connections available. When we go into detail on the connections available, additional properties will be shared.</a:t>
            </a:r>
            <a:endParaRPr lang="en-US" sz="1000" dirty="0"/>
          </a:p>
          <a:p>
            <a:endParaRPr lang="en-US" dirty="0"/>
          </a:p>
        </p:txBody>
      </p:sp>
    </p:spTree>
    <p:extLst>
      <p:ext uri="{BB962C8B-B14F-4D97-AF65-F5344CB8AC3E}">
        <p14:creationId xmlns:p14="http://schemas.microsoft.com/office/powerpoint/2010/main" val="2609617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effectLst/>
                <a:latin typeface="Segoe UI" panose="020B0502040204020203" pitchFamily="34" charset="0"/>
              </a:rPr>
              <a:t>BGP reduces the need for manual route configuration on routers because it is a dynamic routing protocol, and automatically learns routes between sites that are connected by using site-to-site VPN connections. If your organization has multiple sites that are connected using BGP-enabled routers such as RAS Gateway, BGP allows the routers to automatically calculate and use valid routes to each other in the event of network disruption or failure.</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The BGP Route Reflector included with RAS Gateway provides an alternative to BGP full mesh topology that is required for route synchronization between routers. A Route Reflector in a Software Defined Networking deployment is a logical entity that sits on the control plane between the RAS Gateways and the Network Controller. It does not, however, participate in data plane routing.</a:t>
            </a:r>
            <a:endParaRPr lang="en-US" sz="1000" dirty="0"/>
          </a:p>
          <a:p>
            <a:pPr algn="l" rtl="0" fontAlgn="base"/>
            <a:endParaRPr lang="en-US" sz="1800" b="0" i="0" dirty="0">
              <a:solidFill>
                <a:srgbClr val="444444"/>
              </a:solidFill>
              <a:effectLst/>
              <a:latin typeface="Calibri" panose="020F0502020204030204" pitchFamily="34" charset="0"/>
            </a:endParaRPr>
          </a:p>
        </p:txBody>
      </p:sp>
    </p:spTree>
    <p:extLst>
      <p:ext uri="{BB962C8B-B14F-4D97-AF65-F5344CB8AC3E}">
        <p14:creationId xmlns:p14="http://schemas.microsoft.com/office/powerpoint/2010/main" val="63983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With full mesh synchronization, all BGP routers must connect with all other routers in the routing topology. When you use Route Reflector, however, the Route Reflector is the only router that connects with all of the other routers, called BGP Route Reflector clients, thereby simplifying route synchronization and reducing network traffic. The Route Reflector learns all routes, calculates best routes, and redistributes the best routes to its BGP clients.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You can configure an individual tenant's remote access tunnels to terminate on more than one RAS Gateway virtual machine (VM). This provides increased flexibility for Cloud Service Providers (CSPs) in situations where one RAS Gateway VM cannot meet all of the bandwidth requirements of the tenant connections.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capability, however, introduces the additional complexity of route management and effective synchronization of routes between the tenant remote sites and their virtual resources in the cloud datacenter. Providing tenants with connections to multiple RAS Gateways also introduces additional complexity in configuration at the enterprise end, where each tenant site will have separate routing neighbors.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 BGP Route Reflector in the control plane addresses these problems and makes the CSP internal fabric deployment transparent to the enterprise tenants.</a:t>
            </a:r>
          </a:p>
        </p:txBody>
      </p:sp>
    </p:spTree>
    <p:extLst>
      <p:ext uri="{BB962C8B-B14F-4D97-AF65-F5344CB8AC3E}">
        <p14:creationId xmlns:p14="http://schemas.microsoft.com/office/powerpoint/2010/main" val="1228206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See answers at end of the deck.</a:t>
            </a:r>
          </a:p>
        </p:txBody>
      </p:sp>
    </p:spTree>
    <p:extLst>
      <p:ext uri="{BB962C8B-B14F-4D97-AF65-F5344CB8AC3E}">
        <p14:creationId xmlns:p14="http://schemas.microsoft.com/office/powerpoint/2010/main" val="2295268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580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2474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cs typeface="Calibri" panose="020F0502020204030204"/>
            </a:endParaRPr>
          </a:p>
        </p:txBody>
      </p:sp>
    </p:spTree>
    <p:extLst>
      <p:ext uri="{BB962C8B-B14F-4D97-AF65-F5344CB8AC3E}">
        <p14:creationId xmlns:p14="http://schemas.microsoft.com/office/powerpoint/2010/main" val="71792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sz="1000" b="0" i="0" dirty="0">
                <a:effectLst/>
                <a:latin typeface="Segoe UI" panose="020B0502040204020203" pitchFamily="34" charset="0"/>
              </a:rPr>
              <a:t>The Encapsulating Security Payload (ESP) (RFC 4303) and the Authentication Header (AH) (RFC 4302) are the mechanisms for applying cryptographic protection to data being sent over an IPsec Security Association (SA) (RFC 4301).</a:t>
            </a:r>
          </a:p>
          <a:p>
            <a:pPr algn="l"/>
            <a:endParaRPr lang="en-US" sz="1000" b="0" i="0" dirty="0">
              <a:effectLst/>
              <a:latin typeface="Segoe UI" panose="020B0502040204020203" pitchFamily="34" charset="0"/>
            </a:endParaRPr>
          </a:p>
          <a:p>
            <a:pPr algn="l"/>
            <a:r>
              <a:rPr lang="en-US" sz="1000" b="1" i="0" dirty="0">
                <a:effectLst/>
                <a:latin typeface="Segoe UI" panose="020B0502040204020203" pitchFamily="34" charset="0"/>
              </a:rPr>
              <a:t>Establish an IPsec Tunnel</a:t>
            </a:r>
          </a:p>
          <a:p>
            <a:pPr algn="l"/>
            <a:r>
              <a:rPr lang="en-US" sz="1000" b="0" i="0" dirty="0">
                <a:effectLst/>
                <a:latin typeface="Segoe UI" panose="020B0502040204020203" pitchFamily="34" charset="0"/>
              </a:rPr>
              <a:t>To establish an IPsec tunnel, we leverage a protocol called IKEv2 (Internet Key Exchange). There are two phases to build an IPSec tunnel.</a:t>
            </a:r>
          </a:p>
          <a:p>
            <a:pPr algn="l">
              <a:buFont typeface="Arial" panose="020B0604020202020204" pitchFamily="34" charset="0"/>
              <a:buChar char="•"/>
            </a:pPr>
            <a:r>
              <a:rPr lang="en-US" sz="1000" b="0" i="0" dirty="0">
                <a:effectLst/>
                <a:latin typeface="Segoe UI" panose="020B0502040204020203" pitchFamily="34" charset="0"/>
              </a:rPr>
              <a:t>Main Mode (phase 1)</a:t>
            </a:r>
          </a:p>
          <a:p>
            <a:pPr algn="l">
              <a:buFont typeface="Arial" panose="020B0604020202020204" pitchFamily="34" charset="0"/>
              <a:buChar char="•"/>
            </a:pPr>
            <a:r>
              <a:rPr lang="en-US" sz="1000" b="0" i="0" dirty="0">
                <a:effectLst/>
                <a:latin typeface="Segoe UI" panose="020B0502040204020203" pitchFamily="34" charset="0"/>
              </a:rPr>
              <a:t>Quick Mode (phase 2)</a:t>
            </a:r>
          </a:p>
          <a:p>
            <a:pPr algn="l">
              <a:buFont typeface="Arial" panose="020B0604020202020204" pitchFamily="34" charset="0"/>
              <a:buNone/>
            </a:pPr>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In IKE phase 1, two peers will negotiate the encryption, authentication, hashing and other protocols they </a:t>
            </a:r>
            <a:r>
              <a:rPr lang="en-US" sz="1000" b="0" i="0" dirty="0" err="1">
                <a:effectLst/>
                <a:latin typeface="Segoe UI" panose="020B0502040204020203" pitchFamily="34" charset="0"/>
              </a:rPr>
              <a:t>wantt</a:t>
            </a:r>
            <a:r>
              <a:rPr lang="en-US" sz="1000" b="0" i="0" dirty="0">
                <a:effectLst/>
                <a:latin typeface="Segoe UI" panose="020B0502040204020203" pitchFamily="34" charset="0"/>
              </a:rPr>
              <a:t> o use. In this phase an </a:t>
            </a:r>
            <a:r>
              <a:rPr lang="en-US" sz="1000" b="1" i="0" dirty="0">
                <a:effectLst/>
                <a:latin typeface="Segoe UI" panose="020B0502040204020203" pitchFamily="34" charset="0"/>
              </a:rPr>
              <a:t>ISAKMP (Internet Security Association and Key Management Protocol)</a:t>
            </a:r>
            <a:r>
              <a:rPr lang="en-US" sz="1000" b="0" i="0" dirty="0">
                <a:effectLst/>
                <a:latin typeface="Segoe UI" panose="020B0502040204020203" pitchFamily="34" charset="0"/>
              </a:rPr>
              <a:t> session is established.</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The collection of parameters that the two device will use is called a </a:t>
            </a:r>
            <a:r>
              <a:rPr lang="en-US" sz="1000" b="1" i="0" dirty="0">
                <a:effectLst/>
                <a:latin typeface="Segoe UI" panose="020B0502040204020203" pitchFamily="34" charset="0"/>
              </a:rPr>
              <a:t>SA (Security Association)</a:t>
            </a:r>
            <a:r>
              <a:rPr lang="en-US" sz="1000" b="0" i="0" dirty="0">
                <a:effectLst/>
                <a:latin typeface="Segoe UI" panose="020B0502040204020203" pitchFamily="34" charset="0"/>
              </a:rPr>
              <a:t>.</a:t>
            </a:r>
          </a:p>
          <a:p>
            <a:pPr algn="l"/>
            <a:r>
              <a:rPr lang="en-US" sz="1000" b="0" i="0" dirty="0">
                <a:effectLst/>
                <a:latin typeface="Segoe UI" panose="020B0502040204020203" pitchFamily="34" charset="0"/>
              </a:rPr>
              <a:t>The IKE phase 1 tunnel is only used for management traffic. This tunnel is used as a secure method to establish the second tunnel called the IKE phase 2 tunnel, or IPSec tunnel. Keep-alive traffic related to management traffic is also sent over the phase 1 tunnel.</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Once the IKE phase 2 is completed, we have an IPSec tunnel that can be used to protect the user data.</a:t>
            </a:r>
          </a:p>
        </p:txBody>
      </p:sp>
    </p:spTree>
    <p:extLst>
      <p:ext uri="{BB962C8B-B14F-4D97-AF65-F5344CB8AC3E}">
        <p14:creationId xmlns:p14="http://schemas.microsoft.com/office/powerpoint/2010/main" val="311782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effectLst/>
                <a:latin typeface="Segoe UI" panose="020B0502040204020203" pitchFamily="34" charset="0"/>
              </a:rPr>
              <a:t>What is Internet Key Exchange version 2 (IKEv2)?</a:t>
            </a:r>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IP Security (IPsec) provides confidentiality, data integrity, access control, and data source authentication to IP datagrams. These services are provided by maintaining shared state between the source and the sink of an IP datagram. This state defines, among other things, the specific services provided to the datagram, which cryptographic algorithms will be used to provide the services, and the keys used as input to the cryptographic algorithms.</a:t>
            </a:r>
          </a:p>
          <a:p>
            <a:pPr algn="l"/>
            <a:r>
              <a:rPr lang="en-US" sz="1000" b="0" i="0" dirty="0">
                <a:effectLst/>
                <a:latin typeface="Segoe UI" panose="020B0502040204020203" pitchFamily="34" charset="0"/>
              </a:rPr>
              <a:t>Establishing this shared state in a manual fashion does not scale well. Therefore, a protocol to establish this state dynamically is needed.</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IKEv2 performs mutual authentication between two parties and establishes an IKE Security Association (SA) that includes shared secret information that can be used to efficiently establish SAs for Encapsulating Security Payload (ESP) [ESP] or Authentication Header (AH) [AH] and a set of cryptographic algorithms to be used by the SAs to protect the traffic that they carry.</a:t>
            </a:r>
          </a:p>
        </p:txBody>
      </p:sp>
    </p:spTree>
    <p:extLst>
      <p:ext uri="{BB962C8B-B14F-4D97-AF65-F5344CB8AC3E}">
        <p14:creationId xmlns:p14="http://schemas.microsoft.com/office/powerpoint/2010/main" val="2391640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000" b="1" i="0" dirty="0">
                <a:effectLst/>
                <a:latin typeface="Segoe UI" panose="020B0502040204020203" pitchFamily="34" charset="0"/>
              </a:rPr>
              <a:t>IKE_SA_INIT Exchange</a:t>
            </a:r>
          </a:p>
          <a:p>
            <a:pPr marL="0" lvl="0" indent="0" algn="l">
              <a:buFont typeface="Arial" panose="020B0604020202020204" pitchFamily="34" charset="0"/>
              <a:buNone/>
            </a:pPr>
            <a:r>
              <a:rPr lang="en-US" sz="1000" b="0" i="0" dirty="0">
                <a:effectLst/>
                <a:latin typeface="Segoe UI" panose="020B0502040204020203" pitchFamily="34" charset="0"/>
              </a:rPr>
              <a:t>IKE_SA_INIT is the initial exchange that occurs that allows the peers to establish a secure channel. Once it completes the exchange, all further exchanges are encrypted. This exchange needs to complete successfully before the next exchange type can occur. It performs three functions as part of this exchange:</a:t>
            </a:r>
          </a:p>
          <a:p>
            <a:pPr marL="1143000" lvl="2" indent="-228600" algn="l">
              <a:buFont typeface="Arial" panose="020B0604020202020204" pitchFamily="34" charset="0"/>
              <a:buChar char="•"/>
            </a:pPr>
            <a:r>
              <a:rPr lang="en-US" sz="1000" b="0" i="0" dirty="0">
                <a:effectLst/>
                <a:latin typeface="Segoe UI" panose="020B0502040204020203" pitchFamily="34" charset="0"/>
              </a:rPr>
              <a:t>Negotiates the security parameters</a:t>
            </a:r>
          </a:p>
          <a:p>
            <a:pPr marL="1143000" lvl="2" indent="-228600" algn="l">
              <a:buFont typeface="Arial" panose="020B0604020202020204" pitchFamily="34" charset="0"/>
              <a:buChar char="•"/>
            </a:pPr>
            <a:r>
              <a:rPr lang="en-US" sz="1000" b="0" i="0" dirty="0">
                <a:effectLst/>
                <a:latin typeface="Segoe UI" panose="020B0502040204020203" pitchFamily="34" charset="0"/>
              </a:rPr>
              <a:t>Sends nonces</a:t>
            </a:r>
          </a:p>
          <a:p>
            <a:pPr marL="1143000" lvl="2" indent="-228600" algn="l">
              <a:buFont typeface="Arial" panose="020B0604020202020204" pitchFamily="34" charset="0"/>
              <a:buChar char="•"/>
            </a:pPr>
            <a:r>
              <a:rPr lang="en-US" sz="1000" b="0" i="0" dirty="0">
                <a:effectLst/>
                <a:latin typeface="Segoe UI" panose="020B0502040204020203" pitchFamily="34" charset="0"/>
              </a:rPr>
              <a:t>Sends the Diffie-Hellman values</a:t>
            </a:r>
          </a:p>
          <a:p>
            <a:pPr marL="914400" lvl="2" indent="0" algn="l">
              <a:buFont typeface="Arial" panose="020B0604020202020204" pitchFamily="34" charset="0"/>
              <a:buNone/>
            </a:pPr>
            <a:endParaRPr lang="en-US" sz="1000" b="0" i="0" dirty="0">
              <a:effectLst/>
              <a:latin typeface="Segoe UI" panose="020B0502040204020203" pitchFamily="34" charset="0"/>
            </a:endParaRPr>
          </a:p>
          <a:p>
            <a:pPr algn="l">
              <a:buFont typeface="Arial" panose="020B0604020202020204" pitchFamily="34" charset="0"/>
              <a:buNone/>
            </a:pPr>
            <a:r>
              <a:rPr lang="en-US" sz="1000" b="1" i="0" dirty="0">
                <a:effectLst/>
                <a:latin typeface="Segoe UI" panose="020B0502040204020203" pitchFamily="34" charset="0"/>
              </a:rPr>
              <a:t>IKE_AUTH Exchange</a:t>
            </a:r>
          </a:p>
          <a:p>
            <a:pPr marL="0" lvl="0" indent="0" algn="l">
              <a:buFont typeface="Arial" panose="020B0604020202020204" pitchFamily="34" charset="0"/>
              <a:buNone/>
            </a:pPr>
            <a:r>
              <a:rPr lang="en-US" sz="1000" b="0" i="0" dirty="0">
                <a:effectLst/>
                <a:latin typeface="Segoe UI" panose="020B0502040204020203" pitchFamily="34" charset="0"/>
              </a:rPr>
              <a:t>After the IKE_SA_INIT exchange has completed, the IKEv2 SA is encrypted however we are still pending authentication of the remote peer. This exchange is used to authenticate the remote peer and create the first IPSec SA. There are several authentication methods available such as Pre-Shared Key (PSK), RSA certificates (RSA-SIG), Elliptic Curve Digital Signature Algorithm certificates (ECDSA-SIG) or EAP. In addition to the authentication method and payloads exchanged, it will include the SA and Traffic Selector payloads that describe the IPSec SA to be created. Just like the IKE_SA_INIT Exchange, this exchange must complete successfully before the other two exchanges can be called. Functions that this exchange performs:</a:t>
            </a:r>
          </a:p>
          <a:p>
            <a:pPr marL="1143000" lvl="2" indent="-228600" algn="l">
              <a:buFont typeface="Arial" panose="020B0604020202020204" pitchFamily="34" charset="0"/>
              <a:buChar char="•"/>
            </a:pPr>
            <a:r>
              <a:rPr lang="en-US" sz="1000" b="0" i="0" dirty="0">
                <a:effectLst/>
                <a:latin typeface="Segoe UI" panose="020B0502040204020203" pitchFamily="34" charset="0"/>
              </a:rPr>
              <a:t>Transmits the identities</a:t>
            </a:r>
          </a:p>
          <a:p>
            <a:pPr marL="1143000" lvl="2" indent="-228600" algn="l">
              <a:buFont typeface="Arial" panose="020B0604020202020204" pitchFamily="34" charset="0"/>
              <a:buChar char="•"/>
            </a:pPr>
            <a:r>
              <a:rPr lang="en-US" sz="1000" b="0" i="0" dirty="0">
                <a:effectLst/>
                <a:latin typeface="Segoe UI" panose="020B0502040204020203" pitchFamily="34" charset="0"/>
              </a:rPr>
              <a:t>Proves it has knowledge of the secrets related to the identities</a:t>
            </a:r>
          </a:p>
          <a:p>
            <a:pPr marL="1143000" lvl="2" indent="-228600" algn="l">
              <a:buFont typeface="Arial" panose="020B0604020202020204" pitchFamily="34" charset="0"/>
              <a:buChar char="•"/>
            </a:pPr>
            <a:r>
              <a:rPr lang="en-US" sz="1000" b="0" i="0" dirty="0">
                <a:effectLst/>
                <a:latin typeface="Segoe UI" panose="020B0502040204020203" pitchFamily="34" charset="0"/>
              </a:rPr>
              <a:t>Establishes the first AH and/or ESP CHILD-SA</a:t>
            </a:r>
          </a:p>
          <a:p>
            <a:pPr marL="1143000" lvl="2" indent="-228600" algn="l">
              <a:buFont typeface="Arial" panose="020B0604020202020204" pitchFamily="34" charset="0"/>
              <a:buChar char="•"/>
            </a:pPr>
            <a:endParaRPr lang="en-US" sz="1000" b="0" i="0" dirty="0">
              <a:effectLst/>
              <a:latin typeface="Segoe UI" panose="020B0502040204020203" pitchFamily="34" charset="0"/>
            </a:endParaRPr>
          </a:p>
          <a:p>
            <a:pPr algn="l">
              <a:buFont typeface="Arial" panose="020B0604020202020204" pitchFamily="34" charset="0"/>
              <a:buNone/>
            </a:pPr>
            <a:r>
              <a:rPr lang="en-US" sz="1000" b="1" i="0" dirty="0">
                <a:effectLst/>
                <a:latin typeface="Segoe UI" panose="020B0502040204020203" pitchFamily="34" charset="0"/>
              </a:rPr>
              <a:t>CREATE_CHILD_SA </a:t>
            </a:r>
            <a:r>
              <a:rPr lang="en-US" sz="1000" b="0" i="0" dirty="0">
                <a:effectLst/>
                <a:latin typeface="Segoe UI" panose="020B0502040204020203" pitchFamily="34" charset="0"/>
              </a:rPr>
              <a:t>Exchange - Used to create additional Sas</a:t>
            </a:r>
          </a:p>
          <a:p>
            <a:pPr algn="l">
              <a:buFont typeface="Arial" panose="020B0604020202020204" pitchFamily="34" charset="0"/>
              <a:buNone/>
            </a:pPr>
            <a:endParaRPr lang="en-US" sz="1000" b="0" i="0" dirty="0">
              <a:effectLst/>
              <a:latin typeface="Segoe UI" panose="020B0502040204020203" pitchFamily="34" charset="0"/>
            </a:endParaRPr>
          </a:p>
          <a:p>
            <a:pPr algn="l">
              <a:buFont typeface="Arial" panose="020B0604020202020204" pitchFamily="34" charset="0"/>
              <a:buNone/>
            </a:pPr>
            <a:r>
              <a:rPr lang="en-US" sz="1000" b="1" i="0" dirty="0">
                <a:effectLst/>
                <a:latin typeface="Segoe UI" panose="020B0502040204020203" pitchFamily="34" charset="0"/>
              </a:rPr>
              <a:t>INFORMATIONAL </a:t>
            </a:r>
            <a:r>
              <a:rPr lang="en-US" sz="1000" b="0" i="0" dirty="0">
                <a:effectLst/>
                <a:latin typeface="Segoe UI" panose="020B0502040204020203" pitchFamily="34" charset="0"/>
              </a:rPr>
              <a:t>Exchange</a:t>
            </a:r>
          </a:p>
          <a:p>
            <a:pPr marL="0" lvl="0" indent="0" algn="l">
              <a:buFont typeface="Arial" panose="020B0604020202020204" pitchFamily="34" charset="0"/>
              <a:buNone/>
            </a:pPr>
            <a:r>
              <a:rPr lang="en-US" sz="1000" b="0" i="0" dirty="0">
                <a:effectLst/>
                <a:latin typeface="Segoe UI" panose="020B0502040204020203" pitchFamily="34" charset="0"/>
              </a:rPr>
              <a:t>These packet exchanges are related to the maintenance of the SA. These include:</a:t>
            </a:r>
          </a:p>
          <a:p>
            <a:pPr marL="1085850" lvl="2" indent="-171450" algn="l">
              <a:buFont typeface="Arial" panose="020B0604020202020204" pitchFamily="34" charset="0"/>
              <a:buChar char="•"/>
            </a:pPr>
            <a:r>
              <a:rPr lang="en-US" sz="1000" b="0" i="0" dirty="0">
                <a:effectLst/>
                <a:latin typeface="Segoe UI" panose="020B0502040204020203" pitchFamily="34" charset="0"/>
              </a:rPr>
              <a:t>Deletion of SAs</a:t>
            </a:r>
          </a:p>
          <a:p>
            <a:pPr marL="1085850" lvl="2" indent="-171450" algn="l">
              <a:buFont typeface="Arial" panose="020B0604020202020204" pitchFamily="34" charset="0"/>
              <a:buChar char="•"/>
            </a:pPr>
            <a:r>
              <a:rPr lang="en-US" sz="1000" b="0" i="0" dirty="0">
                <a:effectLst/>
                <a:latin typeface="Segoe UI" panose="020B0502040204020203" pitchFamily="34" charset="0"/>
              </a:rPr>
              <a:t>Report any error conditions</a:t>
            </a:r>
          </a:p>
          <a:p>
            <a:pPr marL="1085850" lvl="2" indent="-171450" algn="l">
              <a:buFont typeface="Arial" panose="020B0604020202020204" pitchFamily="34" charset="0"/>
              <a:buChar char="•"/>
            </a:pPr>
            <a:r>
              <a:rPr lang="en-US" sz="1000" b="0" i="0" dirty="0">
                <a:effectLst/>
                <a:latin typeface="Segoe UI" panose="020B0502040204020203" pitchFamily="34" charset="0"/>
              </a:rPr>
              <a:t>Check for liveliness of the SA</a:t>
            </a:r>
          </a:p>
          <a:p>
            <a:pPr marL="1085850" lvl="2" indent="-171450" algn="l">
              <a:buFont typeface="Arial" panose="020B0604020202020204" pitchFamily="34" charset="0"/>
              <a:buChar char="•"/>
            </a:pPr>
            <a:r>
              <a:rPr lang="en-US" sz="1000" b="0" i="0" dirty="0">
                <a:effectLst/>
                <a:latin typeface="Segoe UI" panose="020B0502040204020203" pitchFamily="34" charset="0"/>
              </a:rPr>
              <a:t>Other related SA maintenance operations</a:t>
            </a:r>
          </a:p>
          <a:p>
            <a:pPr marL="0" lvl="0" indent="0" algn="l">
              <a:buFont typeface="Arial" panose="020B0604020202020204" pitchFamily="34" charset="0"/>
              <a:buNone/>
            </a:pPr>
            <a:endParaRPr lang="en-US" sz="1000" b="0" i="0" dirty="0">
              <a:effectLst/>
              <a:latin typeface="Segoe UI" panose="020B0502040204020203" pitchFamily="34" charset="0"/>
            </a:endParaRPr>
          </a:p>
          <a:p>
            <a:endParaRPr lang="en-US" dirty="0"/>
          </a:p>
        </p:txBody>
      </p:sp>
    </p:spTree>
    <p:extLst>
      <p:ext uri="{BB962C8B-B14F-4D97-AF65-F5344CB8AC3E}">
        <p14:creationId xmlns:p14="http://schemas.microsoft.com/office/powerpoint/2010/main" val="3370253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These are properties that are available that are related specifically to S2S IPsec tunnels. There are other settings contained within objects such as </a:t>
            </a:r>
            <a:r>
              <a:rPr lang="en-US" sz="1000" dirty="0" err="1">
                <a:latin typeface="Segoe UI" panose="020B0502040204020203" pitchFamily="34" charset="0"/>
                <a:cs typeface="Segoe UI" panose="020B0502040204020203" pitchFamily="34" charset="0"/>
              </a:rPr>
              <a:t>mainMode</a:t>
            </a:r>
            <a:r>
              <a:rPr lang="en-US" sz="1000" dirty="0">
                <a:latin typeface="Segoe UI" panose="020B0502040204020203" pitchFamily="34" charset="0"/>
                <a:cs typeface="Segoe UI" panose="020B0502040204020203" pitchFamily="34" charset="0"/>
              </a:rPr>
              <a:t> (phase 1) and </a:t>
            </a:r>
            <a:r>
              <a:rPr lang="en-US" sz="1000" dirty="0" err="1">
                <a:latin typeface="Segoe UI" panose="020B0502040204020203" pitchFamily="34" charset="0"/>
                <a:cs typeface="Segoe UI" panose="020B0502040204020203" pitchFamily="34" charset="0"/>
              </a:rPr>
              <a:t>quickMode</a:t>
            </a:r>
            <a:r>
              <a:rPr lang="en-US" sz="1000" dirty="0">
                <a:latin typeface="Segoe UI" panose="020B0502040204020203" pitchFamily="34" charset="0"/>
                <a:cs typeface="Segoe UI" panose="020B0502040204020203" pitchFamily="34" charset="0"/>
              </a:rPr>
              <a:t> (phase 2) and traffic selectors.</a:t>
            </a:r>
          </a:p>
        </p:txBody>
      </p:sp>
    </p:spTree>
    <p:extLst>
      <p:ext uri="{BB962C8B-B14F-4D97-AF65-F5344CB8AC3E}">
        <p14:creationId xmlns:p14="http://schemas.microsoft.com/office/powerpoint/2010/main" val="2493232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000" b="0" i="0" dirty="0">
                <a:effectLst/>
                <a:latin typeface="Segoe UI" panose="020B0502040204020203" pitchFamily="34" charset="0"/>
              </a:rPr>
              <a:t>Network Controller stores the configuration of all deployed active Gateways. Configuration consists of connection settings and routing settings.</a:t>
            </a:r>
          </a:p>
          <a:p>
            <a:pPr algn="l">
              <a:buFont typeface="Arial" panose="020B0604020202020204" pitchFamily="34" charset="0"/>
              <a:buNone/>
            </a:pPr>
            <a:endParaRPr lang="en-US" sz="1000" b="0" i="0" dirty="0">
              <a:effectLst/>
              <a:latin typeface="Segoe UI" panose="020B0502040204020203" pitchFamily="34" charset="0"/>
            </a:endParaRPr>
          </a:p>
          <a:p>
            <a:pPr algn="l">
              <a:buFont typeface="Arial" panose="020B0604020202020204" pitchFamily="34" charset="0"/>
              <a:buNone/>
            </a:pPr>
            <a:r>
              <a:rPr lang="en-US" sz="1000" b="0" i="0" dirty="0">
                <a:effectLst/>
                <a:latin typeface="Segoe UI" panose="020B0502040204020203" pitchFamily="34" charset="0"/>
              </a:rPr>
              <a:t>When a Gateway fails, (VM failure, Hyper-V failure, service failures) it impacts tenant connections on the Gateway, as well as tenant connections that are located on other Gateways but whose RR resides on the failed Gateway. The down time of the latter connections is less than the former. When Network Controller detects a failed Gateway, it performs the following tasks:</a:t>
            </a:r>
          </a:p>
          <a:p>
            <a:pPr marL="742950" lvl="1" indent="-285750" algn="l">
              <a:buFont typeface="Arial" panose="020B0604020202020204" pitchFamily="34" charset="0"/>
              <a:buChar char="•"/>
            </a:pPr>
            <a:r>
              <a:rPr lang="en-US" sz="1000" b="0" i="0" dirty="0">
                <a:effectLst/>
                <a:latin typeface="Segoe UI" panose="020B0502040204020203" pitchFamily="34" charset="0"/>
              </a:rPr>
              <a:t>Removes the routes of the impacted connections from the compute hosts.</a:t>
            </a:r>
          </a:p>
          <a:p>
            <a:pPr marL="742950" lvl="1" indent="-285750" algn="l">
              <a:buFont typeface="Arial" panose="020B0604020202020204" pitchFamily="34" charset="0"/>
              <a:buChar char="•"/>
            </a:pPr>
            <a:r>
              <a:rPr lang="en-US" sz="1000" b="0" i="0" dirty="0">
                <a:effectLst/>
                <a:latin typeface="Segoe UI" panose="020B0502040204020203" pitchFamily="34" charset="0"/>
              </a:rPr>
              <a:t>Removes the Hyper-V Network Virtualization policies on these hosts.</a:t>
            </a:r>
          </a:p>
          <a:p>
            <a:pPr marL="742950" lvl="1" indent="-285750" algn="l">
              <a:buFont typeface="Arial" panose="020B0604020202020204" pitchFamily="34" charset="0"/>
              <a:buChar char="•"/>
            </a:pPr>
            <a:r>
              <a:rPr lang="en-US" sz="1000" b="0" i="0" dirty="0">
                <a:effectLst/>
                <a:latin typeface="Segoe UI" panose="020B0502040204020203" pitchFamily="34" charset="0"/>
              </a:rPr>
              <a:t>Selects a standby Gateway, converts it into an active Gateway, and configures the Gateway.</a:t>
            </a:r>
          </a:p>
          <a:p>
            <a:pPr marL="742950" lvl="1" indent="-285750" algn="l">
              <a:buFont typeface="Arial" panose="020B0604020202020204" pitchFamily="34" charset="0"/>
              <a:buChar char="•"/>
            </a:pPr>
            <a:r>
              <a:rPr lang="en-US" sz="1000" b="0" i="0" dirty="0">
                <a:effectLst/>
                <a:latin typeface="Segoe UI" panose="020B0502040204020203" pitchFamily="34" charset="0"/>
              </a:rPr>
              <a:t>Changes the NAT mappings on the SLB pool to point connections to the new Gateway.</a:t>
            </a:r>
          </a:p>
          <a:p>
            <a:pPr marL="457200" lvl="1" indent="0" algn="l">
              <a:buFont typeface="Arial" panose="020B0604020202020204" pitchFamily="34" charset="0"/>
              <a:buNone/>
            </a:pPr>
            <a:endParaRPr lang="en-US" sz="1000" b="0" i="0" dirty="0">
              <a:effectLst/>
              <a:latin typeface="Segoe UI" panose="020B0502040204020203" pitchFamily="34" charset="0"/>
            </a:endParaRPr>
          </a:p>
          <a:p>
            <a:pPr algn="l">
              <a:buFont typeface="Arial" panose="020B0604020202020204" pitchFamily="34" charset="0"/>
              <a:buNone/>
            </a:pPr>
            <a:r>
              <a:rPr lang="en-US" sz="1000" b="0" i="0" dirty="0">
                <a:effectLst/>
                <a:latin typeface="Segoe UI" panose="020B0502040204020203" pitchFamily="34" charset="0"/>
              </a:rPr>
              <a:t>Simultaneously, as the configuration comes up on the new active Gateway, the IKEv2 S2S connections and BGP peering are re-established. The connections and BGP peering can be initiated by either the cloud Gateway or the on-premises Gateway. The Gateways refresh their routes and send them to Network Controller. After Network Controller learns the new routes discovered by the Gateways, Network Controller sends the routes and the associated Hyper-V Network Virtualization policies to the Hyper-V hosts where the VMs of the failure-impacted tenants reside. This Network Controller activity is similar to the circumstance of a new connection setup, only it occurs on a larger scale.</a:t>
            </a:r>
          </a:p>
          <a:p>
            <a:r>
              <a:rPr lang="en-US" sz="1000" dirty="0"/>
              <a:t> </a:t>
            </a:r>
            <a:endParaRPr lang="en-US" sz="1000" dirty="0">
              <a:cs typeface="Calibri" panose="020F0502020204030204"/>
            </a:endParaRPr>
          </a:p>
        </p:txBody>
      </p:sp>
    </p:spTree>
    <p:extLst>
      <p:ext uri="{BB962C8B-B14F-4D97-AF65-F5344CB8AC3E}">
        <p14:creationId xmlns:p14="http://schemas.microsoft.com/office/powerpoint/2010/main" val="1917610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sz="1000" dirty="0">
              <a:cs typeface="Calibri" panose="020F0502020204030204"/>
            </a:endParaRPr>
          </a:p>
        </p:txBody>
      </p:sp>
    </p:spTree>
    <p:extLst>
      <p:ext uri="{BB962C8B-B14F-4D97-AF65-F5344CB8AC3E}">
        <p14:creationId xmlns:p14="http://schemas.microsoft.com/office/powerpoint/2010/main" val="821672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See answers at end of the deck.</a:t>
            </a:r>
          </a:p>
        </p:txBody>
      </p:sp>
    </p:spTree>
    <p:extLst>
      <p:ext uri="{BB962C8B-B14F-4D97-AF65-F5344CB8AC3E}">
        <p14:creationId xmlns:p14="http://schemas.microsoft.com/office/powerpoint/2010/main" val="393546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5413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358279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084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4360" y="4400550"/>
            <a:ext cx="5486400" cy="3600450"/>
          </a:xfrm>
        </p:spPr>
        <p:txBody>
          <a:bodyPr/>
          <a:lstStyle/>
          <a:p>
            <a:r>
              <a:rPr lang="en-US" sz="1000" b="0" i="0" dirty="0">
                <a:effectLst/>
                <a:latin typeface="Segoe UI" panose="020B0502040204020203" pitchFamily="34" charset="0"/>
              </a:rPr>
              <a:t>This scenario enables a scalable way to provide access from tenant virtual networks to tenant physical networks located on the hosting service provider premises. A GRE tunnel endpoint is established on the multitenant Gateway, the other GRE tunnel endpoint is established on a third-party device on the physical network. Layer-3 traffic is routed between the virtual machines in the virtual network and the third-party device on the physical network.</a:t>
            </a:r>
            <a:endParaRPr lang="en-US" sz="1000" dirty="0"/>
          </a:p>
          <a:p>
            <a:pPr marL="0" lvl="0" indent="0" algn="l">
              <a:buFont typeface="Arial" panose="020B0604020202020204" pitchFamily="34" charset="0"/>
              <a:buNone/>
            </a:pPr>
            <a:endParaRPr lang="en-US" sz="1000" b="0" i="0" dirty="0">
              <a:effectLst/>
              <a:latin typeface="Segoe UI" panose="020B0502040204020203" pitchFamily="34" charset="0"/>
            </a:endParaRPr>
          </a:p>
          <a:p>
            <a:endParaRPr lang="en-US" dirty="0"/>
          </a:p>
        </p:txBody>
      </p:sp>
    </p:spTree>
    <p:extLst>
      <p:ext uri="{BB962C8B-B14F-4D97-AF65-F5344CB8AC3E}">
        <p14:creationId xmlns:p14="http://schemas.microsoft.com/office/powerpoint/2010/main" val="40963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effectLst/>
                <a:latin typeface="Segoe UI" panose="020B0502040204020203" pitchFamily="34" charset="0"/>
              </a:rPr>
              <a:t>This scenario enables a scalable way to provide access from tenant virtual networks to tenant physical networks located on the hosting service provider premises. A GRE tunnel endpoint is established on the multitenant Gateway, the other GRE tunnel endpoint is established on a third-party device on the physical network. Layer-3 traffic is routed between the virtual machines in the virtual network and the third-party device on the physical network.</a:t>
            </a:r>
            <a:endParaRPr lang="en-US" sz="1000" dirty="0"/>
          </a:p>
          <a:p>
            <a:pPr marL="0" lvl="0" indent="0" algn="l">
              <a:buFont typeface="Arial" panose="020B0604020202020204" pitchFamily="34" charset="0"/>
              <a:buNone/>
            </a:pPr>
            <a:endParaRPr lang="en-US" b="0" i="0" dirty="0">
              <a:effectLst/>
              <a:latin typeface="Segoe UI" panose="020B0502040204020203" pitchFamily="34" charset="0"/>
            </a:endParaRPr>
          </a:p>
          <a:p>
            <a:endParaRPr lang="en-US" dirty="0"/>
          </a:p>
        </p:txBody>
      </p:sp>
    </p:spTree>
    <p:extLst>
      <p:ext uri="{BB962C8B-B14F-4D97-AF65-F5344CB8AC3E}">
        <p14:creationId xmlns:p14="http://schemas.microsoft.com/office/powerpoint/2010/main" val="2436110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4609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effectLst/>
                <a:latin typeface="Segoe UI" panose="020B0502040204020203" pitchFamily="34" charset="0"/>
              </a:rPr>
              <a:t>The process of RAS Gateway failover response by Network Controller - including failure detection, copying connection and routing configuration to the standby Gateway, failover of BGP/static routing of the impacted connections (including the withdrawal and re-plumbing of routes on compute hosts and BGP re-peering), and reconfiguration of Hyper-V Network Virtualization policies on compute hosts - is the same for GRE Gateways and connections. The re-establishment of GRE connections happens differently, however, and the high availability solution for GRE has some additional requirements.</a:t>
            </a:r>
          </a:p>
          <a:p>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At the time of Gateway deployment, every RAS Gateway VM is assigned a Dynamic IP address (DIP). In addition, every Gateway VM is also assigned a virtual IP address (VIP) for GRE high availability. VIPs are assigned only to Gateways in pools that can accept GRE connections, and not to non-GRE pools. The VIPs assigned are advertised to the top of rack (TOR) switches using BGP, which then further advertises the VIPs into the cloud physical network. This makes the Gateways reachable from the remote routers or third-party devices where the other end of the GRE connection resides. This BGP peering is different than the tenant-level BGP peering for the exchange of tenant routes.</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At the time of GRE connection provisioning, Network Controller selects a Gateway, configures a GRE endpoint on the selected Gateway, and returns back the VIP address of the assigned Gateway. This VIP is then configured as the destination GRE tunnel address on the remote router.</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When a Gateway fails, Network Controller copies the VIP address of the failed Gateway and other configuration data to the standby Gateway. When the standby Gateway becomes active, it advertises the VIP to its TOR switch and further into the physical network. Remote routers continue to connect GRE tunnels to the same VIP and the routing infrastructure ensures that packets are routed to the new active Gateway.</a:t>
            </a:r>
          </a:p>
        </p:txBody>
      </p:sp>
    </p:spTree>
    <p:extLst>
      <p:ext uri="{BB962C8B-B14F-4D97-AF65-F5344CB8AC3E}">
        <p14:creationId xmlns:p14="http://schemas.microsoft.com/office/powerpoint/2010/main" val="71905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See answers at end of the deck.</a:t>
            </a:r>
          </a:p>
        </p:txBody>
      </p:sp>
    </p:spTree>
    <p:extLst>
      <p:ext uri="{BB962C8B-B14F-4D97-AF65-F5344CB8AC3E}">
        <p14:creationId xmlns:p14="http://schemas.microsoft.com/office/powerpoint/2010/main" val="2842155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09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effectLst/>
                <a:latin typeface="Segoe UI" panose="020B0502040204020203" pitchFamily="34" charset="0"/>
              </a:rPr>
              <a:t>A Hyper-V Network Virtualization L3 forwarding Gateway is a bridge between the physical infrastructure in the datacenter and the virtualized infrastructure in the Hyper-V Network Virtualization cloud. On a multitenant L3 forwarding Gateway, each tenant uses its own VLAN tagged logical network for connectivity with the tenant's physical network.</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When a new tenant creates a new L3 Gateway, Network Controller Gateway Service Manager selects an available Gateway VM and configures a new tenant interface with a highly available Customer Address (CA) space IP address (from the tenant's VLAN tagged logical network). The IP address is used as the peer IP address on the remote (physical network) Gateway and is the Next-Hop to reach the tenant's Hyper-V Network Virtualization network.</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Unlike IPsec or GRE network connections, the TOR switch will not learn the tenant's VLAN tagged network dynamically. The routing for the tenant's VLAN tagged network needs to be configured on the TOR switch and all the intermediate switches and routers between physical infrastructure and the Gateway to ensure end to end connectivity.</a:t>
            </a:r>
          </a:p>
        </p:txBody>
      </p:sp>
    </p:spTree>
    <p:extLst>
      <p:ext uri="{BB962C8B-B14F-4D97-AF65-F5344CB8AC3E}">
        <p14:creationId xmlns:p14="http://schemas.microsoft.com/office/powerpoint/2010/main" val="242847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effectLst/>
                <a:latin typeface="Segoe UI" panose="020B0502040204020203" pitchFamily="34" charset="0"/>
              </a:rPr>
              <a:t>This diagram is an example CSP Virtual Network configuration as depicted in the illustration above.</a:t>
            </a:r>
          </a:p>
        </p:txBody>
      </p:sp>
    </p:spTree>
    <p:extLst>
      <p:ext uri="{BB962C8B-B14F-4D97-AF65-F5344CB8AC3E}">
        <p14:creationId xmlns:p14="http://schemas.microsoft.com/office/powerpoint/2010/main" val="1681452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89794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effectLst/>
                <a:latin typeface="Segoe UI" panose="020B0502040204020203" pitchFamily="34" charset="0"/>
              </a:rPr>
              <a:t>The Gateway failures, failure detection, and the Gateway failover process in the context of an L3 forwarding Gateway is similar to the processes for IKEv2 and GRE RAS Gateways. The differences are in the way the external IP addresses are handled.</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When the Gateway VM state becomes unhealthy, Network Controller selects one of the standby Gateways from the pool and re-provisions the network connections and routing on the standby Gateway. While moving the connections, the L3 forwarding Gateway's highly available CA space IP address is also moved to the new Gateway VM along with the CA space BGP IP address of the tenant.</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Because the L3 Peering IP address is moved to the new Gateway VM during the failover, the remote physical infrastructure is again able to connect to this IP address and, subsequently, reach the Hyper-V Network Virtualization workload. For BGP dynamic routing, as the CA space BGP IP address is moved to the new Gateway VM, the remote BGP Router can re-establish peering and learn all Hyper-V Network Virtualization routes again.</a:t>
            </a:r>
          </a:p>
        </p:txBody>
      </p:sp>
    </p:spTree>
    <p:extLst>
      <p:ext uri="{BB962C8B-B14F-4D97-AF65-F5344CB8AC3E}">
        <p14:creationId xmlns:p14="http://schemas.microsoft.com/office/powerpoint/2010/main" val="95933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tx1">
                    <a:lumMod val="95000"/>
                    <a:lumOff val="5000"/>
                  </a:schemeClr>
                </a:solidFill>
                <a:latin typeface="Segoe UI" panose="020B0502040204020203" pitchFamily="34" charset="0"/>
                <a:cs typeface="Segoe UI" panose="020B0502040204020203" pitchFamily="34" charset="0"/>
              </a:rPr>
              <a:t>RAS Gateway is a software-based Border Gateway Protocol (BGP) capable router designed for cloud service providers (CSPs) and enterprises that host multitenant virtual networks using Hyper-V Network Virtualization (HNV). You can use RAS Gateway to route network traffic between a virtual network and another network, either local or remote.</a:t>
            </a:r>
          </a:p>
          <a:p>
            <a:endParaRPr lang="en-US" sz="1000" dirty="0">
              <a:solidFill>
                <a:schemeClr val="tx1">
                  <a:lumMod val="95000"/>
                  <a:lumOff val="5000"/>
                </a:schemeClr>
              </a:solidFill>
              <a:latin typeface="Segoe UI" panose="020B0502040204020203" pitchFamily="34" charset="0"/>
              <a:cs typeface="Segoe UI" panose="020B0502040204020203" pitchFamily="34" charset="0"/>
            </a:endParaRPr>
          </a:p>
          <a:p>
            <a:r>
              <a:rPr lang="en-US" sz="1000" dirty="0">
                <a:solidFill>
                  <a:schemeClr val="tx1">
                    <a:lumMod val="95000"/>
                    <a:lumOff val="5000"/>
                  </a:schemeClr>
                </a:solidFill>
                <a:latin typeface="Segoe UI" panose="020B0502040204020203" pitchFamily="34" charset="0"/>
                <a:cs typeface="Segoe UI" panose="020B0502040204020203" pitchFamily="34" charset="0"/>
              </a:rPr>
              <a:t>RAS Gateway requires Network Controller, which performs the deployment of Gateway pools, configures tenant connections on each Gateway, and switches network traffic flows to a standby Gateway in the event of a Gateway failure.</a:t>
            </a:r>
          </a:p>
        </p:txBody>
      </p:sp>
    </p:spTree>
    <p:extLst>
      <p:ext uri="{BB962C8B-B14F-4D97-AF65-F5344CB8AC3E}">
        <p14:creationId xmlns:p14="http://schemas.microsoft.com/office/powerpoint/2010/main" val="791653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8114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See answers at end of the deck.</a:t>
            </a:r>
          </a:p>
        </p:txBody>
      </p:sp>
    </p:spTree>
    <p:extLst>
      <p:ext uri="{BB962C8B-B14F-4D97-AF65-F5344CB8AC3E}">
        <p14:creationId xmlns:p14="http://schemas.microsoft.com/office/powerpoint/2010/main" val="517433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3635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p:txBody>
      </p:sp>
    </p:spTree>
    <p:extLst>
      <p:ext uri="{BB962C8B-B14F-4D97-AF65-F5344CB8AC3E}">
        <p14:creationId xmlns:p14="http://schemas.microsoft.com/office/powerpoint/2010/main" val="3095134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p:txBody>
      </p:sp>
    </p:spTree>
    <p:extLst>
      <p:ext uri="{BB962C8B-B14F-4D97-AF65-F5344CB8AC3E}">
        <p14:creationId xmlns:p14="http://schemas.microsoft.com/office/powerpoint/2010/main" val="203081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Here are some common error codes that will show up in the </a:t>
            </a:r>
            <a:r>
              <a:rPr lang="en-US" sz="1000" dirty="0" err="1">
                <a:latin typeface="Segoe UI" panose="020B0502040204020203" pitchFamily="34" charset="0"/>
                <a:cs typeface="Segoe UI" panose="020B0502040204020203" pitchFamily="34" charset="0"/>
              </a:rPr>
              <a:t>networkConnections</a:t>
            </a:r>
            <a:r>
              <a:rPr lang="en-US" sz="1000" dirty="0">
                <a:latin typeface="Segoe UI" panose="020B0502040204020203" pitchFamily="34" charset="0"/>
                <a:cs typeface="Segoe UI" panose="020B0502040204020203" pitchFamily="34" charset="0"/>
              </a:rPr>
              <a:t> object for tunnels using S2S IPsec tunnels.</a:t>
            </a:r>
          </a:p>
        </p:txBody>
      </p:sp>
    </p:spTree>
    <p:extLst>
      <p:ext uri="{BB962C8B-B14F-4D97-AF65-F5344CB8AC3E}">
        <p14:creationId xmlns:p14="http://schemas.microsoft.com/office/powerpoint/2010/main" val="3182539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9754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See answers at end of the deck.</a:t>
            </a:r>
          </a:p>
        </p:txBody>
      </p:sp>
    </p:spTree>
    <p:extLst>
      <p:ext uri="{BB962C8B-B14F-4D97-AF65-F5344CB8AC3E}">
        <p14:creationId xmlns:p14="http://schemas.microsoft.com/office/powerpoint/2010/main" val="3009555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3332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16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6064250"/>
          </a:xfrm>
        </p:spPr>
        <p:txBody>
          <a:bodyPr/>
          <a:lstStyle/>
          <a:p>
            <a:pPr algn="l"/>
            <a:r>
              <a:rPr lang="en-US" sz="1000" b="0" i="0" dirty="0">
                <a:effectLst/>
                <a:latin typeface="Segoe UI" panose="020B0502040204020203" pitchFamily="34" charset="0"/>
              </a:rPr>
              <a:t>RAS Gateway offers a number of features for virtual private network (VPN), tunneling, forwarding, and dynamic routing.</a:t>
            </a:r>
          </a:p>
          <a:p>
            <a:pPr algn="l"/>
            <a:endParaRPr lang="en-US" sz="1000" b="0" i="0" dirty="0">
              <a:effectLst/>
              <a:latin typeface="Segoe UI" panose="020B0502040204020203" pitchFamily="34" charset="0"/>
            </a:endParaRPr>
          </a:p>
          <a:p>
            <a:pPr algn="l"/>
            <a:r>
              <a:rPr lang="en-US" sz="1000" b="1" i="0" dirty="0">
                <a:effectLst/>
                <a:latin typeface="Segoe UI" panose="020B0502040204020203" pitchFamily="34" charset="0"/>
              </a:rPr>
              <a:t>Site-to-Site IPsec VPN</a:t>
            </a:r>
          </a:p>
          <a:p>
            <a:pPr algn="l"/>
            <a:r>
              <a:rPr lang="en-US" sz="1000" b="0" i="0" dirty="0">
                <a:effectLst/>
                <a:latin typeface="Segoe UI" panose="020B0502040204020203" pitchFamily="34" charset="0"/>
              </a:rPr>
              <a:t>This RAS Gateway feature allows you to connect two networks at different physical locations across the Internet by using a Site-to-Site (S2S) virtual private network (VPN) connection. This is an encrypted connection, using the IKEv2 VPN protocol.</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For CSPs that host many tenants in their datacenter, RAS Gateway provides a multitenant Gateway solution that allows tenants to access and manage their resources over site-to-site VPN connections from remote sites. RAS Gateway allows network traffic flow between virtual resources in your datacenter and their physical network.</a:t>
            </a:r>
          </a:p>
          <a:p>
            <a:pPr algn="l"/>
            <a:endParaRPr lang="en-US" sz="1000" b="0" i="0" dirty="0">
              <a:effectLst/>
              <a:latin typeface="Segoe UI" panose="020B0502040204020203" pitchFamily="34" charset="0"/>
            </a:endParaRPr>
          </a:p>
          <a:p>
            <a:pPr algn="l"/>
            <a:r>
              <a:rPr lang="en-US" sz="1000" b="1" i="0" dirty="0">
                <a:effectLst/>
                <a:latin typeface="Segoe UI" panose="020B0502040204020203" pitchFamily="34" charset="0"/>
              </a:rPr>
              <a:t>Site-to-Site GRE tunnels</a:t>
            </a:r>
          </a:p>
          <a:p>
            <a:pPr algn="l"/>
            <a:r>
              <a:rPr lang="en-US" sz="1000" b="0" i="0" dirty="0">
                <a:effectLst/>
                <a:latin typeface="Segoe UI" panose="020B0502040204020203" pitchFamily="34" charset="0"/>
              </a:rPr>
              <a:t>Generic Routing Encapsulation (GRE)-based tunnels enable connectivity between tenant virtual networks and external networks. Because the GRE protocol is lightweight and support for GRE is available on most network devices, it is an ideal choice for tunneling where encryption of data is not required.</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GRE support in S2S tunnels solves the problem of forwarding between tenant virtual networks and tenant external networks using a multitenant Gateway.</a:t>
            </a:r>
          </a:p>
          <a:p>
            <a:pPr algn="l"/>
            <a:endParaRPr lang="en-US" sz="1000" b="0" i="0" dirty="0">
              <a:effectLst/>
              <a:latin typeface="Segoe UI" panose="020B0502040204020203" pitchFamily="34" charset="0"/>
            </a:endParaRPr>
          </a:p>
          <a:p>
            <a:pPr algn="l"/>
            <a:r>
              <a:rPr lang="en-US" sz="1000" b="1" i="0" dirty="0">
                <a:effectLst/>
                <a:latin typeface="Segoe UI" panose="020B0502040204020203" pitchFamily="34" charset="0"/>
              </a:rPr>
              <a:t>Layer 3 forwarding</a:t>
            </a:r>
          </a:p>
          <a:p>
            <a:pPr algn="l"/>
            <a:r>
              <a:rPr lang="en-US" sz="1000" b="0" i="0" dirty="0">
                <a:effectLst/>
                <a:latin typeface="Segoe UI" panose="020B0502040204020203" pitchFamily="34" charset="0"/>
              </a:rPr>
              <a:t>Layer 3 (L3) forwarding enables connectivity between the physical infrastructure in the datacenter and the virtualized infrastructure in the Hyper-V network virtualization cloud. Using L3 forwarding connection, tenant network VMs can connect to a physical network through the SDN Gateway, which is already configured in a software defined networking (SDN) environment. In this case, the SDN Gateway acts as a router between the virtualized network and the physical network.</a:t>
            </a:r>
          </a:p>
          <a:p>
            <a:pPr algn="l"/>
            <a:endParaRPr lang="en-US" sz="1000" b="0" i="0" dirty="0">
              <a:effectLst/>
              <a:latin typeface="Segoe UI" panose="020B0502040204020203" pitchFamily="34" charset="0"/>
            </a:endParaRPr>
          </a:p>
          <a:p>
            <a:pPr algn="l"/>
            <a:r>
              <a:rPr lang="en-US" sz="1000" b="1" i="0" dirty="0">
                <a:solidFill>
                  <a:schemeClr val="tx1"/>
                </a:solidFill>
                <a:effectLst/>
                <a:latin typeface="Segoe UI" panose="020B0502040204020203" pitchFamily="34" charset="0"/>
              </a:rPr>
              <a:t>Dynamic routing with BGP</a:t>
            </a:r>
          </a:p>
          <a:p>
            <a:pPr algn="l"/>
            <a:r>
              <a:rPr lang="en-US" sz="1000" b="0" i="0" dirty="0">
                <a:solidFill>
                  <a:schemeClr val="tx1"/>
                </a:solidFill>
                <a:effectLst/>
                <a:latin typeface="Segoe UI" panose="020B0502040204020203" pitchFamily="34" charset="0"/>
              </a:rPr>
              <a:t>BGP reduces the need for manual route configuration on routers because it is a dynamic routing protocol, and automatically learns routes between sites that are connected by using site-to-site VPN connections. If your organization has multiple sites that are connected using BGP-enabled routers such as RAS Gateway, BGP allows the routers to automatically calculate and use valid routes to each other in the event of network disruption or failure.</a:t>
            </a:r>
          </a:p>
          <a:p>
            <a:pPr algn="l"/>
            <a:r>
              <a:rPr lang="en-US" sz="1000" b="0" i="0" dirty="0">
                <a:solidFill>
                  <a:schemeClr val="tx1"/>
                </a:solidFill>
                <a:effectLst/>
                <a:latin typeface="Segoe UI" panose="020B0502040204020203" pitchFamily="34" charset="0"/>
              </a:rPr>
              <a:t>The BGP Route Reflector included with RAS Gateway provides an alternative to BGP full mesh topology that is required for route synchronization between routers.</a:t>
            </a:r>
          </a:p>
          <a:p>
            <a:pPr algn="l"/>
            <a:endParaRPr lang="en-US" sz="1000" b="0" i="0" dirty="0">
              <a:effectLst/>
              <a:latin typeface="Segoe UI" panose="020B0502040204020203" pitchFamily="34" charset="0"/>
            </a:endParaRPr>
          </a:p>
          <a:p>
            <a:pPr algn="l"/>
            <a:endParaRPr lang="en-US" sz="1000" b="0" i="0" dirty="0">
              <a:effectLst/>
              <a:latin typeface="Segoe UI" panose="020B0502040204020203" pitchFamily="34" charset="0"/>
              <a:cs typeface="Calibri"/>
            </a:endParaRPr>
          </a:p>
          <a:p>
            <a:pPr algn="l"/>
            <a:endParaRPr lang="en-US" sz="1000" dirty="0">
              <a:cs typeface="Calibri"/>
            </a:endParaRPr>
          </a:p>
        </p:txBody>
      </p:sp>
    </p:spTree>
    <p:extLst>
      <p:ext uri="{BB962C8B-B14F-4D97-AF65-F5344CB8AC3E}">
        <p14:creationId xmlns:p14="http://schemas.microsoft.com/office/powerpoint/2010/main" val="4207566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346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effectLst/>
                <a:latin typeface="Segoe UI" panose="020B0502040204020203" pitchFamily="34" charset="0"/>
              </a:rPr>
              <a:t>In the diagram above, there are three separate tenants that have deployed resources within respective virtual networks. </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Contoso has opted to create a S2S IPsec Gateway to connect their virtual network in the CSP datacenter to their on-premises locations. </a:t>
            </a:r>
          </a:p>
          <a:p>
            <a:pPr algn="l"/>
            <a:r>
              <a:rPr lang="en-US" sz="1000" b="0" i="0" dirty="0">
                <a:effectLst/>
                <a:latin typeface="Segoe UI" panose="020B0502040204020203" pitchFamily="34" charset="0"/>
              </a:rPr>
              <a:t>A Gateway subnet is allocated from within the Contoso Virtual Network and Virtual Network Gateway using IPsec is created. They have created multiple connections within their Virtual Network Gateway to each of their on-premises locations. A public VIP is associated with the S2S connections in which the SLB is configured to redirect the VIP to the appropriate GWY VM that is hosting the S2S connection. GWY VM will then process the IPsec payload and route across the provider network to deliver the packet the respective customer address.</a:t>
            </a:r>
          </a:p>
          <a:p>
            <a:pPr algn="l"/>
            <a:endParaRPr lang="en-US" sz="1000" b="0" i="0" dirty="0">
              <a:effectLst/>
              <a:latin typeface="Segoe UI" panose="020B0502040204020203" pitchFamily="34" charset="0"/>
            </a:endParaRPr>
          </a:p>
          <a:p>
            <a:pPr algn="l"/>
            <a:r>
              <a:rPr lang="en-US" sz="1000" b="0" i="0" dirty="0" err="1">
                <a:effectLst/>
                <a:latin typeface="Segoe UI" panose="020B0502040204020203" pitchFamily="34" charset="0"/>
              </a:rPr>
              <a:t>Fabrikam</a:t>
            </a:r>
            <a:r>
              <a:rPr lang="en-US" sz="1000" b="0" i="0" dirty="0">
                <a:effectLst/>
                <a:latin typeface="Segoe UI" panose="020B0502040204020203" pitchFamily="34" charset="0"/>
              </a:rPr>
              <a:t> tenant has opted to leverage a S2S GRE tunnel. Tenant, CSP and internet service provider (ISP) have established a high speed MPLS tunnel between the Tenant network and </a:t>
            </a:r>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datacenter. BGP Peering allows routes to be automatically shared between their site and virtual network hosted in the </a:t>
            </a:r>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datacenter. Routes are automatically configured within the </a:t>
            </a:r>
            <a:r>
              <a:rPr lang="en-US" sz="1000" b="0" i="0" dirty="0" err="1">
                <a:effectLst/>
                <a:latin typeface="Segoe UI" panose="020B0502040204020203" pitchFamily="34" charset="0"/>
              </a:rPr>
              <a:t>dataplane</a:t>
            </a:r>
            <a:r>
              <a:rPr lang="en-US" sz="1000" b="0" i="0" dirty="0">
                <a:effectLst/>
                <a:latin typeface="Segoe UI" panose="020B0502040204020203" pitchFamily="34" charset="0"/>
              </a:rPr>
              <a:t>, to enable direct routing using the private IP address of resources deployed within the virtual network.</a:t>
            </a:r>
          </a:p>
          <a:p>
            <a:pPr algn="l"/>
            <a:endParaRPr lang="en-US" sz="1000" b="0" i="0" dirty="0">
              <a:effectLst/>
              <a:latin typeface="Segoe UI" panose="020B0502040204020203" pitchFamily="34" charset="0"/>
            </a:endParaRPr>
          </a:p>
          <a:p>
            <a:pPr algn="l"/>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has also decided to virtualize some of their workloads and leverage the environment as an IaaS platform. To bridge connectivity between their existing on-premises network and virtual network, they have opted to create a L3 Gateway and configure the appropriate TORs and switches within their physical network to enable the routing between networks.</a:t>
            </a:r>
          </a:p>
        </p:txBody>
      </p:sp>
    </p:spTree>
    <p:extLst>
      <p:ext uri="{BB962C8B-B14F-4D97-AF65-F5344CB8AC3E}">
        <p14:creationId xmlns:p14="http://schemas.microsoft.com/office/powerpoint/2010/main" val="37689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59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Gateway Plugin is only used for </a:t>
            </a:r>
            <a:r>
              <a:rPr lang="en-US" sz="1000" dirty="0" err="1">
                <a:latin typeface="Segoe UI" panose="020B0502040204020203" pitchFamily="34" charset="0"/>
                <a:cs typeface="Segoe UI" panose="020B0502040204020203" pitchFamily="34" charset="0"/>
              </a:rPr>
              <a:t>FastPath</a:t>
            </a:r>
            <a:r>
              <a:rPr lang="en-US" sz="1000" dirty="0">
                <a:latin typeface="Segoe UI" panose="020B0502040204020203" pitchFamily="34" charset="0"/>
                <a:cs typeface="Segoe UI" panose="020B0502040204020203" pitchFamily="34" charset="0"/>
              </a:rPr>
              <a:t> scenarios. If not using </a:t>
            </a:r>
            <a:r>
              <a:rPr lang="en-US" sz="1000" dirty="0" err="1">
                <a:latin typeface="Segoe UI" panose="020B0502040204020203" pitchFamily="34" charset="0"/>
                <a:cs typeface="Segoe UI" panose="020B0502040204020203" pitchFamily="34" charset="0"/>
              </a:rPr>
              <a:t>FastPath</a:t>
            </a:r>
            <a:r>
              <a:rPr lang="en-US" sz="1000" dirty="0">
                <a:latin typeface="Segoe UI" panose="020B0502040204020203" pitchFamily="34" charset="0"/>
                <a:cs typeface="Segoe UI" panose="020B0502040204020203" pitchFamily="34" charset="0"/>
              </a:rPr>
              <a:t> tunnels, GWM will coordinate with the VNET component of SDNVSM to update the routing configuration. SDNVSM will then use its policy configuration routing method to push the route configuration into the </a:t>
            </a:r>
            <a:r>
              <a:rPr lang="en-US" sz="1000" dirty="0" err="1">
                <a:latin typeface="Segoe UI" panose="020B0502040204020203" pitchFamily="34" charset="0"/>
                <a:cs typeface="Segoe UI" panose="020B0502040204020203" pitchFamily="34" charset="0"/>
              </a:rPr>
              <a:t>dataplane</a:t>
            </a:r>
            <a:r>
              <a:rPr lang="en-US" sz="1000" dirty="0">
                <a:latin typeface="Segoe UI" panose="020B0502040204020203" pitchFamily="34" charset="0"/>
                <a:cs typeface="Segoe UI" panose="020B0502040204020203" pitchFamily="34" charset="0"/>
              </a:rPr>
              <a:t>.</a:t>
            </a:r>
          </a:p>
          <a:p>
            <a:endParaRPr lang="en-US" dirty="0"/>
          </a:p>
        </p:txBody>
      </p:sp>
    </p:spTree>
    <p:extLst>
      <p:ext uri="{BB962C8B-B14F-4D97-AF65-F5344CB8AC3E}">
        <p14:creationId xmlns:p14="http://schemas.microsoft.com/office/powerpoint/2010/main" val="1414917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June 17,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June 17, 2024</a:t>
            </a:fld>
            <a:endParaRPr lang="en-US"/>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010607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June 17, 2024</a:t>
            </a:fld>
            <a:endParaRPr lang="en-US"/>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48540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June 17, 2024</a:t>
            </a:fld>
            <a:endParaRPr lang="en-US"/>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7899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June 17, 2024</a:t>
            </a:fld>
            <a:endParaRPr lang="en-US"/>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462339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June 17, 2024</a:t>
            </a:fld>
            <a:endParaRPr lang="en-US"/>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4874762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June 17, 2024</a:t>
            </a:fld>
            <a:endParaRPr lang="en-US"/>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27851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June 17, 2024</a:t>
            </a:fld>
            <a:endParaRPr lang="en-US"/>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033094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June 17, 2024</a:t>
            </a:fld>
            <a:endParaRPr lang="en-US"/>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363989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June 17, 2024</a:t>
            </a:fld>
            <a:endParaRPr lang="en-US"/>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087383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June 17, 2024</a:t>
            </a:fld>
            <a:endParaRPr lang="en-US"/>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7210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June 17, 2024</a:t>
            </a:fld>
            <a:endParaRPr lang="en-US"/>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09" r:id="rId74"/>
    <p:sldLayoutId id="2147483710" r:id="rId75"/>
    <p:sldLayoutId id="2147483711"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June 17, 2024</a:t>
            </a:fld>
            <a:endParaRPr lang="en-US"/>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openspecs/windows_protocols/ms-ncnbi/5f610f11-cf87-45ee-8d92-c632ea42e5d9#gt_334e9ddc-96ff-4099-83c7-7ff8d3c20ff1" TargetMode="External"/><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openspecs/windows_protocols/ms-ncnbi/41233345-496d-43e7-b58c-2d5b6a28757d" TargetMode="External"/><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openspecs/windows_protocols/ms-ncnbi/7b25f8f3-2139-4d8a-a89f-4efdeae3976b" TargetMode="External"/><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hyperlink" Target="https://learn.microsoft.com/en-us/openspecs/windows_protocols/ms-ncnbi/8a0682b7-6ced-4d3a-8ac0-88b3d0b0965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45.xml"/><Relationship Id="rId18" Type="http://schemas.openxmlformats.org/officeDocument/2006/relationships/slide" Target="slide29.xml"/><Relationship Id="rId26" Type="http://schemas.openxmlformats.org/officeDocument/2006/relationships/image" Target="../media/image57.png"/><Relationship Id="rId3" Type="http://schemas.openxmlformats.org/officeDocument/2006/relationships/image" Target="../media/image47.png"/><Relationship Id="rId21" Type="http://schemas.openxmlformats.org/officeDocument/2006/relationships/slide" Target="slide45.xml"/><Relationship Id="rId7" Type="http://schemas.openxmlformats.org/officeDocument/2006/relationships/image" Target="../media/image51.png"/><Relationship Id="rId12" Type="http://schemas.openxmlformats.org/officeDocument/2006/relationships/slide" Target="slide38.xml"/><Relationship Id="rId25" Type="http://schemas.openxmlformats.org/officeDocument/2006/relationships/image" Target="../media/image570.png"/><Relationship Id="rId2" Type="http://schemas.openxmlformats.org/officeDocument/2006/relationships/notesSlide" Target="../notesSlides/notesSlide3.xml"/><Relationship Id="rId16" Type="http://schemas.openxmlformats.org/officeDocument/2006/relationships/image" Target="../media/image54.png"/><Relationship Id="rId20" Type="http://schemas.openxmlformats.org/officeDocument/2006/relationships/image" Target="../media/image55.png"/><Relationship Id="rId1" Type="http://schemas.openxmlformats.org/officeDocument/2006/relationships/slideLayout" Target="../slideLayouts/slideLayout73.xml"/><Relationship Id="rId6" Type="http://schemas.openxmlformats.org/officeDocument/2006/relationships/image" Target="../media/image50.png"/><Relationship Id="rId11" Type="http://schemas.openxmlformats.org/officeDocument/2006/relationships/slide" Target="slide29.xml"/><Relationship Id="rId24" Type="http://schemas.openxmlformats.org/officeDocument/2006/relationships/slide" Target="slide52.xml"/><Relationship Id="rId5" Type="http://schemas.openxmlformats.org/officeDocument/2006/relationships/image" Target="../media/image49.png"/><Relationship Id="rId15" Type="http://schemas.openxmlformats.org/officeDocument/2006/relationships/slide" Target="slide19.xml"/><Relationship Id="rId23" Type="http://schemas.openxmlformats.org/officeDocument/2006/relationships/image" Target="../media/image56.png"/><Relationship Id="rId28" Type="http://schemas.openxmlformats.org/officeDocument/2006/relationships/image" Target="../media/image580.png"/><Relationship Id="rId10" Type="http://schemas.openxmlformats.org/officeDocument/2006/relationships/slide" Target="slide19.xml"/><Relationship Id="rId19" Type="http://schemas.openxmlformats.org/officeDocument/2006/relationships/image" Target="../media/image500.png"/><Relationship Id="rId4" Type="http://schemas.openxmlformats.org/officeDocument/2006/relationships/image" Target="../media/image48.png"/><Relationship Id="rId9" Type="http://schemas.openxmlformats.org/officeDocument/2006/relationships/slide" Target="slide4.xml"/><Relationship Id="rId14" Type="http://schemas.openxmlformats.org/officeDocument/2006/relationships/image" Target="../media/image53.png"/><Relationship Id="rId22" Type="http://schemas.openxmlformats.org/officeDocument/2006/relationships/image" Target="../media/image560.png"/><Relationship Id="rId27" Type="http://schemas.openxmlformats.org/officeDocument/2006/relationships/slide" Target="slide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hyperlink" Target="https://go.microsoft.com/fwlink/?LinkId=90349" TargetMode="External"/><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8" Type="http://schemas.openxmlformats.org/officeDocument/2006/relationships/hyperlink" Target="https://learn.microsoft.com/en-us/azure-stack/hci/concepts/gateway-overview" TargetMode="External"/><Relationship Id="rId3" Type="http://schemas.openxmlformats.org/officeDocument/2006/relationships/hyperlink" Target="https://learn.microsoft.com/en-us/openspecs/windows_protocols/ms-ncnbi/323c7456-2c99-48f9-9aac-d140cc8f013b" TargetMode="External"/><Relationship Id="rId7" Type="http://schemas.openxmlformats.org/officeDocument/2006/relationships/hyperlink" Target="https://learn.microsoft.com/en-us/windows-server/remote/remote-access/ras-gateway/ras-gateway-gre-perf" TargetMode="External"/><Relationship Id="rId12" Type="http://schemas.openxmlformats.org/officeDocument/2006/relationships/hyperlink" Target="https://www.rfc-editor.org/rfc/rfc7296.html" TargetMode="External"/><Relationship Id="rId2" Type="http://schemas.openxmlformats.org/officeDocument/2006/relationships/notesSlide" Target="../notesSlides/notesSlide58.xml"/><Relationship Id="rId1" Type="http://schemas.openxmlformats.org/officeDocument/2006/relationships/slideLayout" Target="../slideLayouts/slideLayout73.xml"/><Relationship Id="rId6" Type="http://schemas.openxmlformats.org/officeDocument/2006/relationships/hyperlink" Target="https://learn.microsoft.com/en-us/windows-server/remote/remote-access/ras-gateway/gre-tunneling-windows-server" TargetMode="External"/><Relationship Id="rId11" Type="http://schemas.openxmlformats.org/officeDocument/2006/relationships/hyperlink" Target="https://www.rfc-editor.org/info/rfc4303" TargetMode="External"/><Relationship Id="rId5" Type="http://schemas.openxmlformats.org/officeDocument/2006/relationships/hyperlink" Target="https://learn.microsoft.com/en-us/openspecs/windows_protocols/ms-ncnbi/41233345-496d-43e7-b58c-2d5b6a28757d" TargetMode="External"/><Relationship Id="rId10" Type="http://schemas.openxmlformats.org/officeDocument/2006/relationships/hyperlink" Target="https://www.rfc-editor.org/info/rfc4302" TargetMode="External"/><Relationship Id="rId4" Type="http://schemas.openxmlformats.org/officeDocument/2006/relationships/hyperlink" Target="https://learn.microsoft.com/en-us/openspecs/windows_protocols/ms-ncnbi/cff6c7c9-7afd-4d3d-9eec-f7b1a71051c1" TargetMode="External"/><Relationship Id="rId9" Type="http://schemas.openxmlformats.org/officeDocument/2006/relationships/hyperlink" Target="https://www.rfc-editor.org/info/rfc4301"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a:bodyPr>
          <a:lstStyle/>
          <a:p>
            <a:pPr>
              <a:lnSpc>
                <a:spcPct val="90000"/>
              </a:lnSpc>
              <a:spcAft>
                <a:spcPts val="600"/>
              </a:spcAft>
            </a:pPr>
            <a:r>
              <a:rPr lang="en-US" sz="3000" dirty="0"/>
              <a:t>Module 6: Gateways</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Gateway manager</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Gateway Manager Service (GWM) manages the RAS Gateway VMs.</a:t>
            </a:r>
          </a:p>
          <a:p>
            <a:r>
              <a:rPr lang="en-US" sz="2400" dirty="0"/>
              <a:t>Pushes the Gateway configuration for tunnels.</a:t>
            </a:r>
          </a:p>
          <a:p>
            <a:r>
              <a:rPr lang="en-US" sz="2400" dirty="0"/>
              <a:t>Monitors health of the Gateways and provides failover capability if Gateway is unresponsive.</a:t>
            </a:r>
          </a:p>
          <a:p>
            <a:r>
              <a:rPr lang="en-US" sz="2400" dirty="0"/>
              <a:t>In scenarios with S2S IPsec tunnels, it will configure SLB VIP to route traffic. through the SLB framework. SLB is not used for S2S GRE or L3 tunnels.</a:t>
            </a:r>
          </a:p>
          <a:p>
            <a:r>
              <a:rPr lang="en-US" sz="2400" dirty="0"/>
              <a:t>Performs route management. Routes can be learned dynamically by leveraging BGP or can be statically configured.</a:t>
            </a:r>
            <a:endParaRPr lang="en-US" dirty="0"/>
          </a:p>
        </p:txBody>
      </p:sp>
    </p:spTree>
    <p:extLst>
      <p:ext uri="{BB962C8B-B14F-4D97-AF65-F5344CB8AC3E}">
        <p14:creationId xmlns:p14="http://schemas.microsoft.com/office/powerpoint/2010/main" val="38181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NC Host Agent</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Gateway plugin receives communications directly with Gateway Manager via WCF.</a:t>
            </a:r>
          </a:p>
          <a:p>
            <a:r>
              <a:rPr lang="en-US" sz="2400" dirty="0"/>
              <a:t>Responsible for configuring VFP directly for tunnels leveraging </a:t>
            </a:r>
            <a:r>
              <a:rPr lang="en-US" sz="2400" dirty="0" err="1"/>
              <a:t>FastPath</a:t>
            </a:r>
            <a:r>
              <a:rPr lang="en-US" sz="2400" dirty="0"/>
              <a:t> which was originally introduced in Windows Server 2019 and later builds.</a:t>
            </a:r>
          </a:p>
          <a:p>
            <a:r>
              <a:rPr lang="en-US" sz="2400" dirty="0"/>
              <a:t>Responsible for health monitoring of Gateway VMs.</a:t>
            </a:r>
          </a:p>
        </p:txBody>
      </p:sp>
    </p:spTree>
    <p:extLst>
      <p:ext uri="{BB962C8B-B14F-4D97-AF65-F5344CB8AC3E}">
        <p14:creationId xmlns:p14="http://schemas.microsoft.com/office/powerpoint/2010/main" val="141245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Gateways</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Provides Gateway services to one or more virtual network resources.</a:t>
            </a:r>
          </a:p>
          <a:p>
            <a:r>
              <a:rPr lang="en-US" sz="2400" dirty="0"/>
              <a:t>Represented within NC NB API as </a:t>
            </a:r>
            <a:r>
              <a:rPr lang="en-US" sz="2400" i="1" dirty="0"/>
              <a:t>/networking/&lt;</a:t>
            </a:r>
            <a:r>
              <a:rPr lang="en-US" sz="2400" i="1" dirty="0" err="1"/>
              <a:t>apiVersion</a:t>
            </a:r>
            <a:r>
              <a:rPr lang="en-US" sz="2400" i="1" dirty="0"/>
              <a:t>&gt;/Gateways/{</a:t>
            </a:r>
            <a:r>
              <a:rPr lang="en-US" sz="2400" i="1" dirty="0" err="1"/>
              <a:t>resourceId</a:t>
            </a:r>
            <a:r>
              <a:rPr lang="en-US" sz="2400" i="1" dirty="0"/>
              <a:t>}.</a:t>
            </a:r>
          </a:p>
          <a:p>
            <a:r>
              <a:rPr lang="en-US" sz="2400" dirty="0"/>
              <a:t>There is no limit on the number of Gateways managed by Gateway Manager.</a:t>
            </a:r>
          </a:p>
          <a:p>
            <a:r>
              <a:rPr lang="en-US" sz="2400" dirty="0"/>
              <a:t>Gateway can be associated to a single pool.</a:t>
            </a:r>
          </a:p>
        </p:txBody>
      </p:sp>
    </p:spTree>
    <p:extLst>
      <p:ext uri="{BB962C8B-B14F-4D97-AF65-F5344CB8AC3E}">
        <p14:creationId xmlns:p14="http://schemas.microsoft.com/office/powerpoint/2010/main" val="27479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Gateway resource</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260684562"/>
              </p:ext>
            </p:extLst>
          </p:nvPr>
        </p:nvGraphicFramePr>
        <p:xfrm>
          <a:off x="584200" y="1435100"/>
          <a:ext cx="11018520" cy="4622800"/>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virtualGateways</a:t>
                      </a:r>
                      <a:endParaRPr lang="en-US" sz="1600" dirty="0"/>
                    </a:p>
                  </a:txBody>
                  <a:tcPr/>
                </a:tc>
                <a:tc>
                  <a:txBody>
                    <a:bodyPr/>
                    <a:lstStyle/>
                    <a:p>
                      <a:r>
                        <a:rPr lang="en-US" sz="1600" dirty="0"/>
                        <a:t>Reference to a collection of tenant virtual Gateways. This helps in enumerating the tenants that are dependent on this Gateway.</a:t>
                      </a:r>
                    </a:p>
                  </a:txBody>
                  <a:tcPr/>
                </a:tc>
                <a:extLst>
                  <a:ext uri="{0D108BD9-81ED-4DB2-BD59-A6C34878D82A}">
                    <a16:rowId xmlns:a16="http://schemas.microsoft.com/office/drawing/2014/main" val="2217241799"/>
                  </a:ext>
                </a:extLst>
              </a:tr>
              <a:tr h="370840">
                <a:tc>
                  <a:txBody>
                    <a:bodyPr/>
                    <a:lstStyle/>
                    <a:p>
                      <a:r>
                        <a:rPr lang="en-US" sz="1600" dirty="0" err="1"/>
                        <a:t>virtualServer</a:t>
                      </a:r>
                      <a:endParaRPr lang="en-US" sz="1600" dirty="0"/>
                    </a:p>
                  </a:txBody>
                  <a:tcPr/>
                </a:tc>
                <a:tc>
                  <a:txBody>
                    <a:bodyPr/>
                    <a:lstStyle/>
                    <a:p>
                      <a:r>
                        <a:rPr lang="en-US" sz="1600" dirty="0"/>
                        <a:t>Reference to the virtual server that acts as a Gateway.</a:t>
                      </a:r>
                    </a:p>
                  </a:txBody>
                  <a:tcPr/>
                </a:tc>
                <a:extLst>
                  <a:ext uri="{0D108BD9-81ED-4DB2-BD59-A6C34878D82A}">
                    <a16:rowId xmlns:a16="http://schemas.microsoft.com/office/drawing/2014/main" val="2548151105"/>
                  </a:ext>
                </a:extLst>
              </a:tr>
              <a:tr h="370840">
                <a:tc>
                  <a:txBody>
                    <a:bodyPr/>
                    <a:lstStyle/>
                    <a:p>
                      <a:r>
                        <a:rPr lang="en-US" sz="1600" dirty="0" err="1"/>
                        <a:t>totalCapacity</a:t>
                      </a:r>
                      <a:endParaRPr lang="en-US" sz="1600" dirty="0"/>
                    </a:p>
                  </a:txBody>
                  <a:tcPr/>
                </a:tc>
                <a:tc>
                  <a:txBody>
                    <a:bodyPr/>
                    <a:lstStyle/>
                    <a:p>
                      <a:r>
                        <a:rPr lang="en-US" sz="1600" dirty="0"/>
                        <a:t>Indicates total bandwidth capacity of the Gateway when it was provisioned. This value indicates plain-text processing capacity. </a:t>
                      </a:r>
                    </a:p>
                  </a:txBody>
                  <a:tcPr/>
                </a:tc>
                <a:extLst>
                  <a:ext uri="{0D108BD9-81ED-4DB2-BD59-A6C34878D82A}">
                    <a16:rowId xmlns:a16="http://schemas.microsoft.com/office/drawing/2014/main" val="259670600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connections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a reference to collection of all the connections on the Gateway.</a:t>
                      </a:r>
                    </a:p>
                  </a:txBody>
                  <a:tcPr/>
                </a:tc>
                <a:extLst>
                  <a:ext uri="{0D108BD9-81ED-4DB2-BD59-A6C34878D82A}">
                    <a16:rowId xmlns:a16="http://schemas.microsoft.com/office/drawing/2014/main" val="413422169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pool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a reference to the </a:t>
                      </a:r>
                      <a:r>
                        <a:rPr lang="en-US" sz="1600" dirty="0" err="1"/>
                        <a:t>GatewayPools</a:t>
                      </a:r>
                      <a:r>
                        <a:rPr lang="en-US" sz="1600" dirty="0"/>
                        <a:t> resource the Gateway is part of.</a:t>
                      </a:r>
                    </a:p>
                  </a:txBody>
                  <a:tcPr/>
                </a:tc>
                <a:extLst>
                  <a:ext uri="{0D108BD9-81ED-4DB2-BD59-A6C34878D82A}">
                    <a16:rowId xmlns:a16="http://schemas.microsoft.com/office/drawing/2014/main" val="48704667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networkInterfaces</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the external and internal network interfaces that the Gateways resource operates on. Both references MUST be present on both read and write. The references cannot be changed after the Gateways resource is created.</a:t>
                      </a:r>
                    </a:p>
                  </a:txBody>
                  <a:tcPr/>
                </a:tc>
                <a:extLst>
                  <a:ext uri="{0D108BD9-81ED-4DB2-BD59-A6C34878D82A}">
                    <a16:rowId xmlns:a16="http://schemas.microsoft.com/office/drawing/2014/main" val="127216129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networkInterfaces.external</a:t>
                      </a:r>
                      <a:endParaRPr lang="en-US" sz="16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NetworkInterface</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resource reference to a network interface with precisely one IP configuration on a logical network.</a:t>
                      </a:r>
                    </a:p>
                  </a:txBody>
                  <a:tcPr/>
                </a:tc>
                <a:extLst>
                  <a:ext uri="{0D108BD9-81ED-4DB2-BD59-A6C34878D82A}">
                    <a16:rowId xmlns:a16="http://schemas.microsoft.com/office/drawing/2014/main" val="24582340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networkInterfaces.internal</a:t>
                      </a:r>
                      <a:endParaRPr lang="en-US" sz="16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NetworkInterface</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resource reference to a network interface without any IP configurations.</a:t>
                      </a:r>
                    </a:p>
                  </a:txBody>
                  <a:tcPr/>
                </a:tc>
                <a:extLst>
                  <a:ext uri="{0D108BD9-81ED-4DB2-BD59-A6C34878D82A}">
                    <a16:rowId xmlns:a16="http://schemas.microsoft.com/office/drawing/2014/main" val="1282375564"/>
                  </a:ext>
                </a:extLst>
              </a:tr>
            </a:tbl>
          </a:graphicData>
        </a:graphic>
      </p:graphicFrame>
    </p:spTree>
    <p:extLst>
      <p:ext uri="{BB962C8B-B14F-4D97-AF65-F5344CB8AC3E}">
        <p14:creationId xmlns:p14="http://schemas.microsoft.com/office/powerpoint/2010/main" val="290921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Gateway resource (continued)</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70758473"/>
              </p:ext>
            </p:extLst>
          </p:nvPr>
        </p:nvGraphicFramePr>
        <p:xfrm>
          <a:off x="584200" y="1435100"/>
          <a:ext cx="11018520" cy="3245305"/>
        </p:xfrm>
        <a:graphic>
          <a:graphicData uri="http://schemas.openxmlformats.org/drawingml/2006/table">
            <a:tbl>
              <a:tblPr firstRow="1" bandRow="1">
                <a:tableStyleId>{5C22544A-7EE6-4342-B048-85BDC9FD1C3A}</a:tableStyleId>
              </a:tblPr>
              <a:tblGrid>
                <a:gridCol w="3002148">
                  <a:extLst>
                    <a:ext uri="{9D8B030D-6E8A-4147-A177-3AD203B41FA5}">
                      <a16:colId xmlns:a16="http://schemas.microsoft.com/office/drawing/2014/main" val="187728649"/>
                    </a:ext>
                  </a:extLst>
                </a:gridCol>
                <a:gridCol w="8016372">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a:t>type</a:t>
                      </a:r>
                    </a:p>
                  </a:txBody>
                  <a:tcPr/>
                </a:tc>
                <a:tc>
                  <a:txBody>
                    <a:bodyPr/>
                    <a:lstStyle/>
                    <a:p>
                      <a:r>
                        <a:rPr lang="en-US" sz="1600" dirty="0"/>
                        <a:t>Indicates the type of pool – All, IKEv2, GRE, or forwarding.</a:t>
                      </a:r>
                    </a:p>
                  </a:txBody>
                  <a:tcPr/>
                </a:tc>
                <a:extLst>
                  <a:ext uri="{0D108BD9-81ED-4DB2-BD59-A6C34878D82A}">
                    <a16:rowId xmlns:a16="http://schemas.microsoft.com/office/drawing/2014/main" val="2217241799"/>
                  </a:ext>
                </a:extLst>
              </a:tr>
              <a:tr h="370840">
                <a:tc>
                  <a:txBody>
                    <a:bodyPr/>
                    <a:lstStyle/>
                    <a:p>
                      <a:r>
                        <a:rPr lang="en-US" sz="1600" dirty="0" err="1"/>
                        <a:t>bgpConfig</a:t>
                      </a:r>
                      <a:endParaRPr lang="en-US" sz="1600" dirty="0"/>
                    </a:p>
                  </a:txBody>
                  <a:tcPr/>
                </a:tc>
                <a:tc>
                  <a:txBody>
                    <a:bodyPr/>
                    <a:lstStyle/>
                    <a:p>
                      <a:r>
                        <a:rPr lang="en-US" sz="1600" dirty="0"/>
                        <a:t>Indicates the BGP peering information required for peering with Top-of-Rack (</a:t>
                      </a:r>
                      <a:r>
                        <a:rPr lang="en-US" sz="1600" dirty="0" err="1"/>
                        <a:t>ToR</a:t>
                      </a:r>
                      <a:r>
                        <a:rPr lang="en-US" sz="1600" dirty="0"/>
                        <a:t>) router for GRE Gateway.</a:t>
                      </a:r>
                    </a:p>
                  </a:txBody>
                  <a:tcPr/>
                </a:tc>
                <a:extLst>
                  <a:ext uri="{0D108BD9-81ED-4DB2-BD59-A6C34878D82A}">
                    <a16:rowId xmlns:a16="http://schemas.microsoft.com/office/drawing/2014/main" val="2548151105"/>
                  </a:ext>
                </a:extLst>
              </a:tr>
              <a:tr h="370840">
                <a:tc>
                  <a:txBody>
                    <a:bodyPr/>
                    <a:lstStyle/>
                    <a:p>
                      <a:r>
                        <a:rPr lang="en-US" sz="1600" dirty="0" err="1"/>
                        <a:t>bgpConfig.extASNumber</a:t>
                      </a:r>
                      <a:endParaRPr lang="en-US" sz="1600" dirty="0"/>
                    </a:p>
                  </a:txBody>
                  <a:tcPr/>
                </a:tc>
                <a:tc>
                  <a:txBody>
                    <a:bodyPr/>
                    <a:lstStyle/>
                    <a:p>
                      <a:r>
                        <a:rPr lang="en-US" sz="1600" dirty="0"/>
                        <a:t>Extended (4-byte) Autonomous System Number (</a:t>
                      </a:r>
                      <a:r>
                        <a:rPr lang="en-US" sz="1600" dirty="0">
                          <a:hlinkClick r:id="rId3"/>
                        </a:rPr>
                        <a:t>ASN</a:t>
                      </a:r>
                      <a:r>
                        <a:rPr lang="en-US" sz="1600" dirty="0"/>
                        <a:t>) of the local BGP Router in XX.YY format.</a:t>
                      </a:r>
                    </a:p>
                  </a:txBody>
                  <a:tcPr/>
                </a:tc>
                <a:extLst>
                  <a:ext uri="{0D108BD9-81ED-4DB2-BD59-A6C34878D82A}">
                    <a16:rowId xmlns:a16="http://schemas.microsoft.com/office/drawing/2014/main" val="2596706004"/>
                  </a:ext>
                </a:extLst>
              </a:tr>
              <a:tr h="370840">
                <a:tc>
                  <a:txBody>
                    <a:bodyPr/>
                    <a:lstStyle/>
                    <a:p>
                      <a:r>
                        <a:rPr lang="en-US" sz="1600" dirty="0" err="1"/>
                        <a:t>bgpConfig.bgpPeer</a:t>
                      </a:r>
                      <a:endParaRPr lang="en-US" sz="1600" dirty="0"/>
                    </a:p>
                  </a:txBody>
                  <a:tcPr/>
                </a:tc>
                <a:tc>
                  <a:txBody>
                    <a:bodyPr/>
                    <a:lstStyle/>
                    <a:p>
                      <a:r>
                        <a:rPr lang="en-US" sz="1600" dirty="0"/>
                        <a:t>Indicates information of the BGP peer.</a:t>
                      </a:r>
                    </a:p>
                  </a:txBody>
                  <a:tcPr/>
                </a:tc>
                <a:extLst>
                  <a:ext uri="{0D108BD9-81ED-4DB2-BD59-A6C34878D82A}">
                    <a16:rowId xmlns:a16="http://schemas.microsoft.com/office/drawing/2014/main" val="4134221692"/>
                  </a:ext>
                </a:extLst>
              </a:tr>
              <a:tr h="370840">
                <a:tc>
                  <a:txBody>
                    <a:bodyPr/>
                    <a:lstStyle/>
                    <a:p>
                      <a:r>
                        <a:rPr lang="en-US" sz="1600" dirty="0" err="1"/>
                        <a:t>bgpConfig.bgpPeer.peerIP</a:t>
                      </a:r>
                      <a:endParaRPr lang="en-US" sz="1600" dirty="0"/>
                    </a:p>
                  </a:txBody>
                  <a:tcPr/>
                </a:tc>
                <a:tc>
                  <a:txBody>
                    <a:bodyPr/>
                    <a:lstStyle/>
                    <a:p>
                      <a:r>
                        <a:rPr lang="en-US" sz="1600" dirty="0"/>
                        <a:t>IP address of the peer, in this case the top of rack (</a:t>
                      </a:r>
                      <a:r>
                        <a:rPr lang="en-US" sz="1600" dirty="0" err="1"/>
                        <a:t>ToR</a:t>
                      </a:r>
                      <a:r>
                        <a:rPr lang="en-US" sz="1600" dirty="0"/>
                        <a:t>).</a:t>
                      </a:r>
                    </a:p>
                  </a:txBody>
                  <a:tcPr/>
                </a:tc>
                <a:extLst>
                  <a:ext uri="{0D108BD9-81ED-4DB2-BD59-A6C34878D82A}">
                    <a16:rowId xmlns:a16="http://schemas.microsoft.com/office/drawing/2014/main" val="487046670"/>
                  </a:ext>
                </a:extLst>
              </a:tr>
              <a:tr h="370840">
                <a:tc>
                  <a:txBody>
                    <a:bodyPr/>
                    <a:lstStyle/>
                    <a:p>
                      <a:r>
                        <a:rPr lang="en-US" sz="1600" dirty="0" err="1"/>
                        <a:t>bgpConfig.bgpPeer.peer</a:t>
                      </a:r>
                      <a:endParaRPr lang="en-US" sz="1600" dirty="0"/>
                    </a:p>
                    <a:p>
                      <a:r>
                        <a:rPr lang="en-US" sz="1600" dirty="0" err="1"/>
                        <a:t>ExtAsNumber</a:t>
                      </a:r>
                      <a:endParaRPr lang="en-US" sz="1600" dirty="0"/>
                    </a:p>
                  </a:txBody>
                  <a:tcPr/>
                </a:tc>
                <a:tc>
                  <a:txBody>
                    <a:bodyPr/>
                    <a:lstStyle/>
                    <a:p>
                      <a:r>
                        <a:rPr lang="en-US" sz="1600" dirty="0"/>
                        <a:t>Extended (4-byte) ASN of the peer BGP router in XX.YY format.</a:t>
                      </a:r>
                    </a:p>
                  </a:txBody>
                  <a:tcPr/>
                </a:tc>
                <a:extLst>
                  <a:ext uri="{0D108BD9-81ED-4DB2-BD59-A6C34878D82A}">
                    <a16:rowId xmlns:a16="http://schemas.microsoft.com/office/drawing/2014/main" val="1272161295"/>
                  </a:ext>
                </a:extLst>
              </a:tr>
            </a:tbl>
          </a:graphicData>
        </a:graphic>
      </p:graphicFrame>
    </p:spTree>
    <p:extLst>
      <p:ext uri="{BB962C8B-B14F-4D97-AF65-F5344CB8AC3E}">
        <p14:creationId xmlns:p14="http://schemas.microsoft.com/office/powerpoint/2010/main" val="1719913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Gateway pools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4949047"/>
          </a:xfrm>
        </p:spPr>
        <p:txBody>
          <a:bodyPr vert="horz" wrap="square" lIns="0" tIns="0" rIns="0" bIns="0" rtlCol="0" anchor="t">
            <a:spAutoFit/>
          </a:bodyPr>
          <a:lstStyle/>
          <a:p>
            <a:r>
              <a:rPr lang="en-US" sz="2400" dirty="0">
                <a:cs typeface="Segoe UI"/>
              </a:rPr>
              <a:t>Aggregate a set of Gateways into a single pool.</a:t>
            </a:r>
          </a:p>
          <a:p>
            <a:r>
              <a:rPr lang="en-US" sz="2400" dirty="0">
                <a:cs typeface="Segoe UI"/>
              </a:rPr>
              <a:t>Represented within NC NB API as </a:t>
            </a:r>
            <a:r>
              <a:rPr lang="en-US" sz="2400" i="1" dirty="0">
                <a:cs typeface="Segoe UI"/>
              </a:rPr>
              <a:t>/networking/&lt;</a:t>
            </a:r>
            <a:r>
              <a:rPr lang="en-US" sz="2400" i="1" dirty="0" err="1">
                <a:cs typeface="Segoe UI"/>
              </a:rPr>
              <a:t>apiVersion</a:t>
            </a:r>
            <a:r>
              <a:rPr lang="en-US" sz="2400" i="1" dirty="0">
                <a:cs typeface="Segoe UI"/>
              </a:rPr>
              <a:t>&gt;/</a:t>
            </a:r>
            <a:r>
              <a:rPr lang="en-US" sz="2400" i="1" dirty="0" err="1">
                <a:cs typeface="Segoe UI"/>
              </a:rPr>
              <a:t>GatewayPools</a:t>
            </a:r>
            <a:r>
              <a:rPr lang="en-US" sz="2400" i="1" dirty="0">
                <a:cs typeface="Segoe UI"/>
              </a:rPr>
              <a:t>/{</a:t>
            </a:r>
            <a:r>
              <a:rPr lang="en-US" sz="2400" i="1" dirty="0" err="1">
                <a:cs typeface="Segoe UI"/>
              </a:rPr>
              <a:t>resourceId</a:t>
            </a:r>
            <a:r>
              <a:rPr lang="en-US" sz="2400" i="1" dirty="0">
                <a:cs typeface="Segoe UI"/>
              </a:rPr>
              <a:t>}.</a:t>
            </a:r>
          </a:p>
          <a:p>
            <a:r>
              <a:rPr lang="en-US" sz="2400" dirty="0">
                <a:cs typeface="Segoe UI"/>
              </a:rPr>
              <a:t>Gateway pool consists of Gateways that provides services such as IPSec, GRE or L3 Forwarding Gateways.</a:t>
            </a:r>
          </a:p>
          <a:p>
            <a:r>
              <a:rPr lang="en-US" sz="2400" dirty="0">
                <a:cs typeface="Segoe UI"/>
              </a:rPr>
              <a:t>Gateways can be added or removed from an existing pool.</a:t>
            </a:r>
          </a:p>
          <a:p>
            <a:r>
              <a:rPr lang="en-US" sz="2400" dirty="0">
                <a:cs typeface="Segoe UI"/>
              </a:rPr>
              <a:t>Each tenant can be assigned or more Gateway pools from which connections are serviced.</a:t>
            </a:r>
          </a:p>
          <a:p>
            <a:r>
              <a:rPr lang="en-US" sz="2400" dirty="0">
                <a:cs typeface="Segoe UI"/>
              </a:rPr>
              <a:t>Gateways in a Gateway pool can provide services to multiple tenants.</a:t>
            </a:r>
          </a:p>
          <a:p>
            <a:r>
              <a:rPr lang="en-US" sz="2400" dirty="0">
                <a:cs typeface="Segoe UI"/>
              </a:rPr>
              <a:t>Every pool has ‘M’ active Gateways and ‘N’ standby Gateways for high availability.</a:t>
            </a:r>
          </a:p>
          <a:p>
            <a:r>
              <a:rPr lang="en-US" sz="2400" dirty="0">
                <a:cs typeface="Segoe UI"/>
              </a:rPr>
              <a:t>In event of Gateway going down, ‘N’ Gateway is moved to ‘M’ active state.</a:t>
            </a:r>
            <a:endParaRPr lang="en-US" sz="2400" dirty="0"/>
          </a:p>
        </p:txBody>
      </p:sp>
    </p:spTree>
    <p:extLst>
      <p:ext uri="{BB962C8B-B14F-4D97-AF65-F5344CB8AC3E}">
        <p14:creationId xmlns:p14="http://schemas.microsoft.com/office/powerpoint/2010/main" val="72713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Gateway pool resource</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671712531"/>
              </p:ext>
            </p:extLst>
          </p:nvPr>
        </p:nvGraphicFramePr>
        <p:xfrm>
          <a:off x="584200" y="1435100"/>
          <a:ext cx="11018520" cy="5227320"/>
        </p:xfrm>
        <a:graphic>
          <a:graphicData uri="http://schemas.openxmlformats.org/drawingml/2006/table">
            <a:tbl>
              <a:tblPr firstRow="1" bandRow="1">
                <a:tableStyleId>{5C22544A-7EE6-4342-B048-85BDC9FD1C3A}</a:tableStyleId>
              </a:tblPr>
              <a:tblGrid>
                <a:gridCol w="3453410">
                  <a:extLst>
                    <a:ext uri="{9D8B030D-6E8A-4147-A177-3AD203B41FA5}">
                      <a16:colId xmlns:a16="http://schemas.microsoft.com/office/drawing/2014/main" val="187728649"/>
                    </a:ext>
                  </a:extLst>
                </a:gridCol>
                <a:gridCol w="756511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a:t>type</a:t>
                      </a:r>
                    </a:p>
                  </a:txBody>
                  <a:tcPr/>
                </a:tc>
                <a:tc>
                  <a:txBody>
                    <a:bodyPr/>
                    <a:lstStyle/>
                    <a:p>
                      <a:r>
                        <a:rPr lang="en-US" sz="1600" dirty="0"/>
                        <a:t>Indicates the type of the role of Gateway VMs in the pool. The following are valid string values:</a:t>
                      </a:r>
                    </a:p>
                    <a:p>
                      <a:pPr marL="285750" indent="-285750">
                        <a:buFont typeface="Arial" panose="020B0604020202020204" pitchFamily="34" charset="0"/>
                        <a:buChar char="•"/>
                      </a:pPr>
                      <a:r>
                        <a:rPr lang="en-US" sz="1600" dirty="0"/>
                        <a:t>s2sIPsec</a:t>
                      </a:r>
                    </a:p>
                    <a:p>
                      <a:pPr marL="285750" indent="-285750">
                        <a:buFont typeface="Arial" panose="020B0604020202020204" pitchFamily="34" charset="0"/>
                        <a:buChar char="•"/>
                      </a:pPr>
                      <a:r>
                        <a:rPr lang="en-US" sz="1600" dirty="0"/>
                        <a:t>s2sGre</a:t>
                      </a:r>
                    </a:p>
                    <a:p>
                      <a:pPr marL="285750" indent="-285750">
                        <a:buFont typeface="Arial" panose="020B0604020202020204" pitchFamily="34" charset="0"/>
                        <a:buChar char="•"/>
                      </a:pPr>
                      <a:r>
                        <a:rPr lang="en-US" sz="1600" dirty="0"/>
                        <a:t>forwarding</a:t>
                      </a:r>
                    </a:p>
                    <a:p>
                      <a:pPr marL="285750" indent="-285750">
                        <a:buFont typeface="Arial" panose="020B0604020202020204" pitchFamily="34" charset="0"/>
                        <a:buChar char="•"/>
                      </a:pPr>
                      <a:r>
                        <a:rPr lang="en-US" sz="1600" dirty="0"/>
                        <a:t>ALL</a:t>
                      </a:r>
                    </a:p>
                  </a:txBody>
                  <a:tcPr/>
                </a:tc>
                <a:extLst>
                  <a:ext uri="{0D108BD9-81ED-4DB2-BD59-A6C34878D82A}">
                    <a16:rowId xmlns:a16="http://schemas.microsoft.com/office/drawing/2014/main" val="2217241799"/>
                  </a:ext>
                </a:extLst>
              </a:tr>
              <a:tr h="370840">
                <a:tc>
                  <a:txBody>
                    <a:bodyPr/>
                    <a:lstStyle/>
                    <a:p>
                      <a:r>
                        <a:rPr lang="en-US" sz="1600" dirty="0" err="1"/>
                        <a:t>greVipSubnets</a:t>
                      </a:r>
                      <a:endParaRPr lang="en-US" sz="1600" dirty="0"/>
                    </a:p>
                  </a:txBody>
                  <a:tcPr/>
                </a:tc>
                <a:tc>
                  <a:txBody>
                    <a:bodyPr/>
                    <a:lstStyle/>
                    <a:p>
                      <a:r>
                        <a:rPr lang="en-US" sz="1600" dirty="0"/>
                        <a:t>Indicates the logical subnet from which VIPs for Gateways providing GRE-based network connections.</a:t>
                      </a:r>
                    </a:p>
                  </a:txBody>
                  <a:tcPr/>
                </a:tc>
                <a:extLst>
                  <a:ext uri="{0D108BD9-81ED-4DB2-BD59-A6C34878D82A}">
                    <a16:rowId xmlns:a16="http://schemas.microsoft.com/office/drawing/2014/main" val="2548151105"/>
                  </a:ext>
                </a:extLst>
              </a:tr>
              <a:tr h="370840">
                <a:tc>
                  <a:txBody>
                    <a:bodyPr/>
                    <a:lstStyle/>
                    <a:p>
                      <a:r>
                        <a:rPr lang="en-US" sz="1600" dirty="0" err="1"/>
                        <a:t>publicIPAddresses</a:t>
                      </a:r>
                      <a:endParaRPr lang="en-US" sz="1600" dirty="0"/>
                    </a:p>
                  </a:txBody>
                  <a:tcPr/>
                </a:tc>
                <a:tc>
                  <a:txBody>
                    <a:bodyPr/>
                    <a:lstStyle/>
                    <a:p>
                      <a:r>
                        <a:rPr lang="en-US" sz="1600" dirty="0"/>
                        <a:t>Indicates collection of public IP address references. These are the IPs to which external connections connect to. This is optional in case Type is s2sGre.</a:t>
                      </a:r>
                    </a:p>
                  </a:txBody>
                  <a:tcPr/>
                </a:tc>
                <a:extLst>
                  <a:ext uri="{0D108BD9-81ED-4DB2-BD59-A6C34878D82A}">
                    <a16:rowId xmlns:a16="http://schemas.microsoft.com/office/drawing/2014/main" val="2596706004"/>
                  </a:ext>
                </a:extLst>
              </a:tr>
              <a:tr h="370840">
                <a:tc>
                  <a:txBody>
                    <a:bodyPr/>
                    <a:lstStyle/>
                    <a:p>
                      <a:r>
                        <a:rPr lang="en-US" sz="1600" dirty="0" err="1"/>
                        <a:t>redundantGatewayCount</a:t>
                      </a:r>
                      <a:endParaRPr lang="en-US" sz="1600" dirty="0"/>
                    </a:p>
                  </a:txBody>
                  <a:tcPr/>
                </a:tc>
                <a:tc>
                  <a:txBody>
                    <a:bodyPr/>
                    <a:lstStyle/>
                    <a:p>
                      <a:r>
                        <a:rPr lang="en-US" sz="1600" dirty="0"/>
                        <a:t>Indicates the number of redundant Gateway VMs that will be used for each </a:t>
                      </a:r>
                      <a:r>
                        <a:rPr lang="en-US" sz="1600" dirty="0" err="1"/>
                        <a:t>VirtualGateways</a:t>
                      </a:r>
                      <a:r>
                        <a:rPr lang="en-US" sz="1600" dirty="0"/>
                        <a:t> instance to ensure its availability. For example, in a 3+1 Gateway deployment, 1 will be redundant Gateway count.</a:t>
                      </a:r>
                    </a:p>
                  </a:txBody>
                  <a:tcPr/>
                </a:tc>
                <a:extLst>
                  <a:ext uri="{0D108BD9-81ED-4DB2-BD59-A6C34878D82A}">
                    <a16:rowId xmlns:a16="http://schemas.microsoft.com/office/drawing/2014/main" val="4134221692"/>
                  </a:ext>
                </a:extLst>
              </a:tr>
              <a:tr h="370840">
                <a:tc>
                  <a:txBody>
                    <a:bodyPr/>
                    <a:lstStyle/>
                    <a:p>
                      <a:r>
                        <a:rPr lang="en-US" sz="1600" dirty="0" err="1"/>
                        <a:t>GatewayCapacityKiloBitsPerSecond</a:t>
                      </a:r>
                      <a:endParaRPr lang="en-US" sz="1600" dirty="0"/>
                    </a:p>
                  </a:txBody>
                  <a:tcPr/>
                </a:tc>
                <a:tc>
                  <a:txBody>
                    <a:bodyPr/>
                    <a:lstStyle/>
                    <a:p>
                      <a:r>
                        <a:rPr lang="en-US" sz="1600" dirty="0"/>
                        <a:t>Indicates the total capacity of each Gateway in the pool in kilobits per second.</a:t>
                      </a:r>
                    </a:p>
                  </a:txBody>
                  <a:tcPr/>
                </a:tc>
                <a:extLst>
                  <a:ext uri="{0D108BD9-81ED-4DB2-BD59-A6C34878D82A}">
                    <a16:rowId xmlns:a16="http://schemas.microsoft.com/office/drawing/2014/main" val="487046670"/>
                  </a:ext>
                </a:extLst>
              </a:tr>
              <a:tr h="370840">
                <a:tc>
                  <a:txBody>
                    <a:bodyPr/>
                    <a:lstStyle/>
                    <a:p>
                      <a:r>
                        <a:rPr lang="en-US" sz="1600" dirty="0"/>
                        <a:t>Gateways</a:t>
                      </a:r>
                    </a:p>
                  </a:txBody>
                  <a:tcPr/>
                </a:tc>
                <a:tc>
                  <a:txBody>
                    <a:bodyPr/>
                    <a:lstStyle/>
                    <a:p>
                      <a:r>
                        <a:rPr lang="en-US" sz="1600" dirty="0"/>
                        <a:t>Indicates references to collection of Gateways that comprise the Gateway pool.</a:t>
                      </a:r>
                    </a:p>
                  </a:txBody>
                  <a:tcPr/>
                </a:tc>
                <a:extLst>
                  <a:ext uri="{0D108BD9-81ED-4DB2-BD59-A6C34878D82A}">
                    <a16:rowId xmlns:a16="http://schemas.microsoft.com/office/drawing/2014/main" val="127216129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VirtualGateways</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 references to collection of </a:t>
                      </a:r>
                      <a:r>
                        <a:rPr lang="en-US" sz="1600" dirty="0" err="1"/>
                        <a:t>VirtualGateways</a:t>
                      </a:r>
                      <a:r>
                        <a:rPr lang="en-US" sz="1600" dirty="0"/>
                        <a:t> that contains subscription connection information that are dependent on the pool.</a:t>
                      </a:r>
                    </a:p>
                  </a:txBody>
                  <a:tcPr/>
                </a:tc>
                <a:extLst>
                  <a:ext uri="{0D108BD9-81ED-4DB2-BD59-A6C34878D82A}">
                    <a16:rowId xmlns:a16="http://schemas.microsoft.com/office/drawing/2014/main" val="1409594174"/>
                  </a:ext>
                </a:extLst>
              </a:tr>
            </a:tbl>
          </a:graphicData>
        </a:graphic>
      </p:graphicFrame>
    </p:spTree>
    <p:extLst>
      <p:ext uri="{BB962C8B-B14F-4D97-AF65-F5344CB8AC3E}">
        <p14:creationId xmlns:p14="http://schemas.microsoft.com/office/powerpoint/2010/main" val="146485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Lab</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142125"/>
          </a:xfrm>
        </p:spPr>
        <p:txBody>
          <a:bodyPr vert="horz" wrap="square" lIns="0" tIns="0" rIns="0" bIns="0" rtlCol="0" anchor="t">
            <a:spAutoFit/>
          </a:bodyPr>
          <a:lstStyle/>
          <a:p>
            <a:pPr marL="514350" indent="-514350">
              <a:buAutoNum type="arabicPeriod"/>
            </a:pPr>
            <a:r>
              <a:rPr lang="en-US" sz="2400" dirty="0">
                <a:cs typeface="Segoe UI"/>
              </a:rPr>
              <a:t>Examine the Gateway Manager service​.</a:t>
            </a:r>
          </a:p>
          <a:p>
            <a:pPr marL="514350" indent="-514350">
              <a:buAutoNum type="arabicPeriod"/>
            </a:pPr>
            <a:endParaRPr lang="en-US" sz="2400" dirty="0">
              <a:cs typeface="Segoe UI"/>
            </a:endParaRPr>
          </a:p>
          <a:p>
            <a:pPr marL="514350" indent="-514350">
              <a:buAutoNum type="arabicPeriod"/>
            </a:pPr>
            <a:r>
              <a:rPr lang="en-US" sz="2400" dirty="0">
                <a:cs typeface="Segoe UI"/>
              </a:rPr>
              <a:t>Examine the RAS Gateways​.</a:t>
            </a:r>
          </a:p>
          <a:p>
            <a:pPr marL="514350" indent="-514350">
              <a:buAutoNum type="arabicPeriod"/>
            </a:pPr>
            <a:endParaRPr lang="en-US" sz="2400" dirty="0">
              <a:cs typeface="Segoe UI"/>
            </a:endParaRPr>
          </a:p>
          <a:p>
            <a:pPr marL="514350" indent="-514350">
              <a:buAutoNum type="arabicPeriod"/>
            </a:pPr>
            <a:r>
              <a:rPr lang="en-US" sz="2400" dirty="0">
                <a:cs typeface="Segoe UI"/>
              </a:rPr>
              <a:t>Examine Gateway Pools resource.</a:t>
            </a:r>
            <a:endParaRPr lang="en-US" sz="2400" dirty="0"/>
          </a:p>
        </p:txBody>
      </p:sp>
    </p:spTree>
    <p:extLst>
      <p:ext uri="{BB962C8B-B14F-4D97-AF65-F5344CB8AC3E}">
        <p14:creationId xmlns:p14="http://schemas.microsoft.com/office/powerpoint/2010/main" val="304877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Gateway architecture</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142125"/>
          </a:xfrm>
        </p:spPr>
        <p:txBody>
          <a:bodyPr vert="horz" wrap="square" lIns="0" tIns="0" rIns="0" bIns="0" rtlCol="0" anchor="t">
            <a:spAutoFit/>
          </a:bodyPr>
          <a:lstStyle/>
          <a:p>
            <a:pPr marL="514350" indent="-514350">
              <a:buAutoNum type="arabicPeriod"/>
            </a:pPr>
            <a:r>
              <a:rPr lang="en-US" sz="2400" dirty="0">
                <a:cs typeface="Segoe UI"/>
              </a:rPr>
              <a:t>In what version of Windows Server was </a:t>
            </a:r>
            <a:r>
              <a:rPr lang="en-US" sz="2400" dirty="0" err="1">
                <a:cs typeface="Segoe UI"/>
              </a:rPr>
              <a:t>FastPath</a:t>
            </a:r>
            <a:r>
              <a:rPr lang="en-US" sz="2400" dirty="0">
                <a:cs typeface="Segoe UI"/>
              </a:rPr>
              <a:t> introduced?</a:t>
            </a:r>
          </a:p>
          <a:p>
            <a:pPr marL="457200" indent="-457200">
              <a:buFont typeface="+mj-lt"/>
              <a:buAutoNum type="arabicPeriod"/>
            </a:pPr>
            <a:endParaRPr lang="en-US" sz="2400" dirty="0">
              <a:cs typeface="Segoe UI"/>
            </a:endParaRPr>
          </a:p>
          <a:p>
            <a:pPr marL="514350" indent="-514350">
              <a:buAutoNum type="arabicPeriod"/>
            </a:pPr>
            <a:r>
              <a:rPr lang="en-US" sz="2400" dirty="0">
                <a:cs typeface="Segoe UI"/>
              </a:rPr>
              <a:t>Which protocol is used to configure policies to the RAS Gateways?</a:t>
            </a:r>
          </a:p>
          <a:p>
            <a:pPr marL="457200" indent="-457200">
              <a:buFont typeface="+mj-lt"/>
              <a:buAutoNum type="arabicPeriod"/>
            </a:pPr>
            <a:endParaRPr lang="en-US" sz="2400" dirty="0">
              <a:cs typeface="Segoe UI"/>
            </a:endParaRPr>
          </a:p>
          <a:p>
            <a:pPr marL="514350" indent="-514350">
              <a:buAutoNum type="arabicPeriod"/>
            </a:pPr>
            <a:r>
              <a:rPr lang="en-US" sz="2400" dirty="0">
                <a:cs typeface="Segoe UI"/>
              </a:rPr>
              <a:t>What is a Gateway pool?</a:t>
            </a:r>
            <a:endParaRPr lang="en-US" sz="2400" dirty="0"/>
          </a:p>
        </p:txBody>
      </p:sp>
    </p:spTree>
    <p:extLst>
      <p:ext uri="{BB962C8B-B14F-4D97-AF65-F5344CB8AC3E}">
        <p14:creationId xmlns:p14="http://schemas.microsoft.com/office/powerpoint/2010/main" val="387721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Virtual Gateways</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a:t>Copyright and trademarks</a:t>
            </a:r>
          </a:p>
          <a:p>
            <a:pPr marL="0" indent="0">
              <a:buNone/>
            </a:pPr>
            <a:r>
              <a:rPr lang="en-US" sz="160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a:p>
          <a:p>
            <a:pPr marL="0" indent="0">
              <a:buNone/>
            </a:pPr>
            <a:r>
              <a:rPr lang="en-US" sz="160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a:p>
          <a:p>
            <a:pPr marL="0" indent="0">
              <a:buNone/>
            </a:pPr>
            <a:r>
              <a:rPr lang="en-US" sz="1600" b="1"/>
              <a:t>Conditions and terms of use</a:t>
            </a:r>
          </a:p>
          <a:p>
            <a:pPr marL="0" indent="0">
              <a:buNone/>
            </a:pPr>
            <a:r>
              <a:rPr lang="en-US" sz="160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Gateways</a:t>
            </a:r>
          </a:p>
        </p:txBody>
      </p:sp>
      <p:sp>
        <p:nvSpPr>
          <p:cNvPr id="5" name="Text Placeholder 4"/>
          <p:cNvSpPr>
            <a:spLocks noGrp="1"/>
          </p:cNvSpPr>
          <p:nvPr>
            <p:ph idx="1"/>
          </p:nvPr>
        </p:nvSpPr>
        <p:spPr>
          <a:xfrm>
            <a:off x="584200" y="1435502"/>
            <a:ext cx="11018520" cy="4965297"/>
          </a:xfrm>
        </p:spPr>
        <p:txBody>
          <a:bodyPr>
            <a:normAutofit/>
          </a:bodyPr>
          <a:lstStyle/>
          <a:p>
            <a:r>
              <a:rPr lang="en-US" sz="2400" dirty="0"/>
              <a:t>Used to define resources to enable cross-premises connectivity with virtual network.</a:t>
            </a:r>
          </a:p>
          <a:p>
            <a:r>
              <a:rPr lang="en-US" sz="2400" dirty="0" err="1"/>
              <a:t>VirtualGateway</a:t>
            </a:r>
            <a:r>
              <a:rPr lang="en-US" sz="2400" dirty="0"/>
              <a:t> can be hosted across multiple Gateways in a Gateway pool</a:t>
            </a:r>
          </a:p>
          <a:p>
            <a:r>
              <a:rPr lang="en-US" sz="2400" dirty="0"/>
              <a:t>Represented within NC NB API as </a:t>
            </a:r>
            <a:r>
              <a:rPr lang="en-US" sz="2400" i="1" dirty="0"/>
              <a:t>/networking/&lt;</a:t>
            </a:r>
            <a:r>
              <a:rPr lang="en-US" sz="2400" i="1" dirty="0" err="1"/>
              <a:t>apiVersion</a:t>
            </a:r>
            <a:r>
              <a:rPr lang="en-US" sz="2400" i="1" dirty="0"/>
              <a:t>&gt;/</a:t>
            </a:r>
            <a:r>
              <a:rPr lang="en-US" sz="2400" i="1" dirty="0" err="1"/>
              <a:t>virtualGateways</a:t>
            </a:r>
            <a:r>
              <a:rPr lang="en-US" sz="2400" i="1" dirty="0"/>
              <a:t>/{</a:t>
            </a:r>
            <a:r>
              <a:rPr lang="en-US" sz="2400" i="1" dirty="0" err="1"/>
              <a:t>resourceId</a:t>
            </a:r>
            <a:r>
              <a:rPr lang="en-US" sz="2400" i="1" dirty="0"/>
              <a:t>}.</a:t>
            </a:r>
          </a:p>
          <a:p>
            <a:r>
              <a:rPr lang="en-US" sz="2400" dirty="0"/>
              <a:t>Virtual Gateways contain the tenant connections and are allocated out of a Gateway subnet range of a virtual network.</a:t>
            </a:r>
            <a:endParaRPr lang="en-US" dirty="0"/>
          </a:p>
        </p:txBody>
      </p:sp>
    </p:spTree>
    <p:extLst>
      <p:ext uri="{BB962C8B-B14F-4D97-AF65-F5344CB8AC3E}">
        <p14:creationId xmlns:p14="http://schemas.microsoft.com/office/powerpoint/2010/main" val="150034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Virtual Gateway resource</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155169110"/>
              </p:ext>
            </p:extLst>
          </p:nvPr>
        </p:nvGraphicFramePr>
        <p:xfrm>
          <a:off x="584199" y="1435100"/>
          <a:ext cx="11184247" cy="4251960"/>
        </p:xfrm>
        <a:graphic>
          <a:graphicData uri="http://schemas.openxmlformats.org/drawingml/2006/table">
            <a:tbl>
              <a:tblPr firstRow="1" bandRow="1">
                <a:tableStyleId>{5C22544A-7EE6-4342-B048-85BDC9FD1C3A}</a:tableStyleId>
              </a:tblPr>
              <a:tblGrid>
                <a:gridCol w="4154056">
                  <a:extLst>
                    <a:ext uri="{9D8B030D-6E8A-4147-A177-3AD203B41FA5}">
                      <a16:colId xmlns:a16="http://schemas.microsoft.com/office/drawing/2014/main" val="187728649"/>
                    </a:ext>
                  </a:extLst>
                </a:gridCol>
                <a:gridCol w="7030191">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GatewaySubnets</a:t>
                      </a:r>
                      <a:endParaRPr lang="en-US" sz="1600" dirty="0"/>
                    </a:p>
                  </a:txBody>
                  <a:tcPr/>
                </a:tc>
                <a:tc>
                  <a:txBody>
                    <a:bodyPr/>
                    <a:lstStyle/>
                    <a:p>
                      <a:r>
                        <a:rPr lang="en-US" sz="1600" dirty="0"/>
                        <a:t>Indicates collection of references to IPv4/IPv6 subnet of the VSID/Gateway subnet that includes the Gateway.</a:t>
                      </a:r>
                    </a:p>
                  </a:txBody>
                  <a:tcPr/>
                </a:tc>
                <a:extLst>
                  <a:ext uri="{0D108BD9-81ED-4DB2-BD59-A6C34878D82A}">
                    <a16:rowId xmlns:a16="http://schemas.microsoft.com/office/drawing/2014/main" val="2217241799"/>
                  </a:ext>
                </a:extLst>
              </a:tr>
              <a:tr h="370840">
                <a:tc>
                  <a:txBody>
                    <a:bodyPr/>
                    <a:lstStyle/>
                    <a:p>
                      <a:r>
                        <a:rPr lang="en-US" sz="1600" dirty="0" err="1"/>
                        <a:t>networkConnections</a:t>
                      </a:r>
                      <a:endParaRPr lang="en-US" sz="1600" dirty="0"/>
                    </a:p>
                  </a:txBody>
                  <a:tcPr/>
                </a:tc>
                <a:tc>
                  <a:txBody>
                    <a:bodyPr/>
                    <a:lstStyle/>
                    <a:p>
                      <a:r>
                        <a:rPr lang="en-US" sz="1600" dirty="0"/>
                        <a:t>Indicates list of network connections that are configured for this </a:t>
                      </a:r>
                      <a:r>
                        <a:rPr lang="en-US" sz="1600" dirty="0" err="1"/>
                        <a:t>VirtualGateways</a:t>
                      </a:r>
                      <a:r>
                        <a:rPr lang="en-US" sz="1600" dirty="0"/>
                        <a:t> resource.  See section </a:t>
                      </a:r>
                      <a:r>
                        <a:rPr lang="en-US" sz="1600" dirty="0">
                          <a:hlinkClick r:id="rId3"/>
                        </a:rPr>
                        <a:t>3.1.5.17.4</a:t>
                      </a:r>
                      <a:r>
                        <a:rPr lang="en-US" sz="1600" dirty="0"/>
                        <a:t> for full details on this element.</a:t>
                      </a:r>
                    </a:p>
                  </a:txBody>
                  <a:tcPr/>
                </a:tc>
                <a:extLst>
                  <a:ext uri="{0D108BD9-81ED-4DB2-BD59-A6C34878D82A}">
                    <a16:rowId xmlns:a16="http://schemas.microsoft.com/office/drawing/2014/main" val="2548151105"/>
                  </a:ext>
                </a:extLst>
              </a:tr>
              <a:tr h="370840">
                <a:tc>
                  <a:txBody>
                    <a:bodyPr/>
                    <a:lstStyle/>
                    <a:p>
                      <a:r>
                        <a:rPr lang="en-US" sz="1600" dirty="0"/>
                        <a:t>vpnConfiguration.IPv4AddressPrefixes</a:t>
                      </a:r>
                    </a:p>
                  </a:txBody>
                  <a:tcPr/>
                </a:tc>
                <a:tc>
                  <a:txBody>
                    <a:bodyPr/>
                    <a:lstStyle/>
                    <a:p>
                      <a:r>
                        <a:rPr lang="en-US" sz="1600" dirty="0"/>
                        <a:t>Indicates collection of IPv4 address pools from which VPN endpoints are assigned addresses.</a:t>
                      </a:r>
                    </a:p>
                  </a:txBody>
                  <a:tcPr/>
                </a:tc>
                <a:extLst>
                  <a:ext uri="{0D108BD9-81ED-4DB2-BD59-A6C34878D82A}">
                    <a16:rowId xmlns:a16="http://schemas.microsoft.com/office/drawing/2014/main" val="2596706004"/>
                  </a:ext>
                </a:extLst>
              </a:tr>
              <a:tr h="370840">
                <a:tc>
                  <a:txBody>
                    <a:bodyPr/>
                    <a:lstStyle/>
                    <a:p>
                      <a:r>
                        <a:rPr lang="en-US" sz="1600" dirty="0"/>
                        <a:t>vpnConfiguration.IPv4AddressPrefixes</a:t>
                      </a:r>
                    </a:p>
                  </a:txBody>
                  <a:tcPr/>
                </a:tc>
                <a:tc>
                  <a:txBody>
                    <a:bodyPr/>
                    <a:lstStyle/>
                    <a:p>
                      <a:r>
                        <a:rPr lang="en-US" sz="1600" dirty="0"/>
                        <a:t>Indicates IPv4 prefix of the pool.</a:t>
                      </a:r>
                    </a:p>
                  </a:txBody>
                  <a:tcPr/>
                </a:tc>
                <a:extLst>
                  <a:ext uri="{0D108BD9-81ED-4DB2-BD59-A6C34878D82A}">
                    <a16:rowId xmlns:a16="http://schemas.microsoft.com/office/drawing/2014/main" val="4134221692"/>
                  </a:ext>
                </a:extLst>
              </a:tr>
              <a:tr h="478367">
                <a:tc>
                  <a:txBody>
                    <a:bodyPr/>
                    <a:lstStyle/>
                    <a:p>
                      <a:r>
                        <a:rPr lang="en-US" sz="1600" dirty="0"/>
                        <a:t>vpnConfiguration.IPv4AddressPrefixes.start</a:t>
                      </a:r>
                    </a:p>
                  </a:txBody>
                  <a:tcPr/>
                </a:tc>
                <a:tc>
                  <a:txBody>
                    <a:bodyPr/>
                    <a:lstStyle/>
                    <a:p>
                      <a:r>
                        <a:rPr lang="en-US" sz="1600" dirty="0"/>
                        <a:t>Starting IPv4 address of the pool.  This is required if the start and end addresses do not form a subnet.</a:t>
                      </a:r>
                    </a:p>
                  </a:txBody>
                  <a:tcPr/>
                </a:tc>
                <a:extLst>
                  <a:ext uri="{0D108BD9-81ED-4DB2-BD59-A6C34878D82A}">
                    <a16:rowId xmlns:a16="http://schemas.microsoft.com/office/drawing/2014/main" val="487046670"/>
                  </a:ext>
                </a:extLst>
              </a:tr>
              <a:tr h="370840">
                <a:tc>
                  <a:txBody>
                    <a:bodyPr/>
                    <a:lstStyle/>
                    <a:p>
                      <a:r>
                        <a:rPr lang="en-US" sz="1600" dirty="0"/>
                        <a:t>vpnConfiguration.IPv4AddressPrefixes.end</a:t>
                      </a:r>
                    </a:p>
                  </a:txBody>
                  <a:tcPr/>
                </a:tc>
                <a:tc>
                  <a:txBody>
                    <a:bodyPr/>
                    <a:lstStyle/>
                    <a:p>
                      <a:r>
                        <a:rPr lang="en-US" sz="1600" dirty="0"/>
                        <a:t>Ending IPv4 address of the pool.  This is not required if the start and end addresses form a subnet.</a:t>
                      </a:r>
                    </a:p>
                  </a:txBody>
                  <a:tcPr/>
                </a:tc>
                <a:extLst>
                  <a:ext uri="{0D108BD9-81ED-4DB2-BD59-A6C34878D82A}">
                    <a16:rowId xmlns:a16="http://schemas.microsoft.com/office/drawing/2014/main" val="1272161295"/>
                  </a:ext>
                </a:extLst>
              </a:tr>
              <a:tr h="370840">
                <a:tc>
                  <a:txBody>
                    <a:bodyPr/>
                    <a:lstStyle/>
                    <a:p>
                      <a:r>
                        <a:rPr lang="en-US" sz="1600" dirty="0"/>
                        <a:t>vpnConfiguration.IPv6AddressPrefixes</a:t>
                      </a:r>
                    </a:p>
                  </a:txBody>
                  <a:tcPr/>
                </a:tc>
                <a:tc>
                  <a:txBody>
                    <a:bodyPr/>
                    <a:lstStyle/>
                    <a:p>
                      <a:r>
                        <a:rPr lang="en-US" sz="1600" dirty="0"/>
                        <a:t>Indicates IPv6 prefix advertised to remote access VPN endpoints.</a:t>
                      </a:r>
                    </a:p>
                  </a:txBody>
                  <a:tcPr/>
                </a:tc>
                <a:extLst>
                  <a:ext uri="{0D108BD9-81ED-4DB2-BD59-A6C34878D82A}">
                    <a16:rowId xmlns:a16="http://schemas.microsoft.com/office/drawing/2014/main" val="1409594174"/>
                  </a:ext>
                </a:extLst>
              </a:tr>
            </a:tbl>
          </a:graphicData>
        </a:graphic>
      </p:graphicFrame>
    </p:spTree>
    <p:extLst>
      <p:ext uri="{BB962C8B-B14F-4D97-AF65-F5344CB8AC3E}">
        <p14:creationId xmlns:p14="http://schemas.microsoft.com/office/powerpoint/2010/main" val="616738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Virtual Gateway resource (continued)</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126974823"/>
              </p:ext>
            </p:extLst>
          </p:nvPr>
        </p:nvGraphicFramePr>
        <p:xfrm>
          <a:off x="584200" y="1435100"/>
          <a:ext cx="11018520" cy="3037025"/>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vpnConfiguration.capacity</a:t>
                      </a:r>
                      <a:endParaRPr lang="en-US" sz="1600" dirty="0"/>
                    </a:p>
                  </a:txBody>
                  <a:tcPr/>
                </a:tc>
                <a:tc>
                  <a:txBody>
                    <a:bodyPr/>
                    <a:lstStyle/>
                    <a:p>
                      <a:r>
                        <a:rPr lang="en-US" sz="1600" dirty="0"/>
                        <a:t>Aggregate bandwidth capacity of VPN connection in Kbps.</a:t>
                      </a:r>
                    </a:p>
                  </a:txBody>
                  <a:tcPr/>
                </a:tc>
                <a:extLst>
                  <a:ext uri="{0D108BD9-81ED-4DB2-BD59-A6C34878D82A}">
                    <a16:rowId xmlns:a16="http://schemas.microsoft.com/office/drawing/2014/main" val="2217241799"/>
                  </a:ext>
                </a:extLst>
              </a:tr>
              <a:tr h="370840">
                <a:tc>
                  <a:txBody>
                    <a:bodyPr/>
                    <a:lstStyle/>
                    <a:p>
                      <a:r>
                        <a:rPr lang="en-US" sz="1600" dirty="0" err="1"/>
                        <a:t>vpnConfiguration.Realm</a:t>
                      </a:r>
                      <a:endParaRPr lang="en-US" sz="1600" dirty="0"/>
                    </a:p>
                  </a:txBody>
                  <a:tcPr/>
                </a:tc>
                <a:tc>
                  <a:txBody>
                    <a:bodyPr/>
                    <a:lstStyle/>
                    <a:p>
                      <a:r>
                        <a:rPr lang="en-US" sz="1600" dirty="0"/>
                        <a:t>Realm used to identify tenants. E.g. </a:t>
                      </a:r>
                      <a:r>
                        <a:rPr lang="en-US" sz="1600" dirty="0" err="1"/>
                        <a:t>contoso</a:t>
                      </a:r>
                      <a:r>
                        <a:rPr lang="en-US" sz="1600" dirty="0"/>
                        <a:t>, Woodgrove.</a:t>
                      </a:r>
                    </a:p>
                  </a:txBody>
                  <a:tcPr/>
                </a:tc>
                <a:extLst>
                  <a:ext uri="{0D108BD9-81ED-4DB2-BD59-A6C34878D82A}">
                    <a16:rowId xmlns:a16="http://schemas.microsoft.com/office/drawing/2014/main" val="2548151105"/>
                  </a:ext>
                </a:extLst>
              </a:tr>
              <a:tr h="370840">
                <a:tc>
                  <a:txBody>
                    <a:bodyPr/>
                    <a:lstStyle/>
                    <a:p>
                      <a:r>
                        <a:rPr lang="en-US" sz="1600" dirty="0" err="1"/>
                        <a:t>bgpRouters</a:t>
                      </a:r>
                      <a:endParaRPr lang="en-US" sz="1600" dirty="0"/>
                    </a:p>
                  </a:txBody>
                  <a:tcPr/>
                </a:tc>
                <a:tc>
                  <a:txBody>
                    <a:bodyPr/>
                    <a:lstStyle/>
                    <a:p>
                      <a:r>
                        <a:rPr lang="en-US" sz="1600" dirty="0"/>
                        <a:t>Indicates the BGP peering information.  See section </a:t>
                      </a:r>
                      <a:r>
                        <a:rPr lang="en-US" sz="1600" dirty="0">
                          <a:hlinkClick r:id="rId3"/>
                        </a:rPr>
                        <a:t>3.1.5.17.2</a:t>
                      </a:r>
                      <a:r>
                        <a:rPr lang="en-US" sz="1600" dirty="0"/>
                        <a:t> for full details on this element.</a:t>
                      </a:r>
                    </a:p>
                  </a:txBody>
                  <a:tcPr/>
                </a:tc>
                <a:extLst>
                  <a:ext uri="{0D108BD9-81ED-4DB2-BD59-A6C34878D82A}">
                    <a16:rowId xmlns:a16="http://schemas.microsoft.com/office/drawing/2014/main" val="2596706004"/>
                  </a:ext>
                </a:extLst>
              </a:tr>
              <a:tr h="370840">
                <a:tc>
                  <a:txBody>
                    <a:bodyPr/>
                    <a:lstStyle/>
                    <a:p>
                      <a:r>
                        <a:rPr lang="en-US" sz="1600" dirty="0" err="1"/>
                        <a:t>policyMaps</a:t>
                      </a:r>
                      <a:endParaRPr lang="en-US" sz="1600" dirty="0"/>
                    </a:p>
                  </a:txBody>
                  <a:tcPr/>
                </a:tc>
                <a:tc>
                  <a:txBody>
                    <a:bodyPr/>
                    <a:lstStyle/>
                    <a:p>
                      <a:r>
                        <a:rPr lang="en-US" sz="1600" dirty="0"/>
                        <a:t>Indicates BGP policy maps. See section </a:t>
                      </a:r>
                      <a:r>
                        <a:rPr lang="en-US" sz="1600" dirty="0">
                          <a:hlinkClick r:id="rId4"/>
                        </a:rPr>
                        <a:t>3.1.5.17.3</a:t>
                      </a:r>
                      <a:r>
                        <a:rPr lang="en-US" sz="1600" dirty="0"/>
                        <a:t> for details.</a:t>
                      </a:r>
                    </a:p>
                  </a:txBody>
                  <a:tcPr/>
                </a:tc>
                <a:extLst>
                  <a:ext uri="{0D108BD9-81ED-4DB2-BD59-A6C34878D82A}">
                    <a16:rowId xmlns:a16="http://schemas.microsoft.com/office/drawing/2014/main" val="4134221692"/>
                  </a:ext>
                </a:extLst>
              </a:tr>
              <a:tr h="478367">
                <a:tc>
                  <a:txBody>
                    <a:bodyPr/>
                    <a:lstStyle/>
                    <a:p>
                      <a:r>
                        <a:rPr lang="en-US" sz="1600" dirty="0" err="1"/>
                        <a:t>GatewayPools</a:t>
                      </a:r>
                      <a:endParaRPr lang="en-US" sz="1600" dirty="0"/>
                    </a:p>
                  </a:txBody>
                  <a:tcPr/>
                </a:tc>
                <a:tc>
                  <a:txBody>
                    <a:bodyPr/>
                    <a:lstStyle/>
                    <a:p>
                      <a:r>
                        <a:rPr lang="en-US" sz="1600" dirty="0"/>
                        <a:t>Indicates a collection of references to </a:t>
                      </a:r>
                      <a:r>
                        <a:rPr lang="en-US" sz="1600" dirty="0" err="1"/>
                        <a:t>GatewayPools</a:t>
                      </a:r>
                      <a:r>
                        <a:rPr lang="en-US" sz="1600" dirty="0"/>
                        <a:t> resources in which connections can be created.</a:t>
                      </a:r>
                    </a:p>
                  </a:txBody>
                  <a:tcPr/>
                </a:tc>
                <a:extLst>
                  <a:ext uri="{0D108BD9-81ED-4DB2-BD59-A6C34878D82A}">
                    <a16:rowId xmlns:a16="http://schemas.microsoft.com/office/drawing/2014/main" val="487046670"/>
                  </a:ext>
                </a:extLst>
              </a:tr>
              <a:tr h="370840">
                <a:tc>
                  <a:txBody>
                    <a:bodyPr/>
                    <a:lstStyle/>
                    <a:p>
                      <a:r>
                        <a:rPr lang="en-US" sz="1600" dirty="0" err="1"/>
                        <a:t>routingType</a:t>
                      </a:r>
                      <a:endParaRPr lang="en-US" sz="1600" dirty="0"/>
                    </a:p>
                  </a:txBody>
                  <a:tcPr/>
                </a:tc>
                <a:tc>
                  <a:txBody>
                    <a:bodyPr/>
                    <a:lstStyle/>
                    <a:p>
                      <a:r>
                        <a:rPr lang="en-US" sz="1600" dirty="0"/>
                        <a:t>Dynamic is the only support value for this field.</a:t>
                      </a:r>
                    </a:p>
                  </a:txBody>
                  <a:tcPr/>
                </a:tc>
                <a:extLst>
                  <a:ext uri="{0D108BD9-81ED-4DB2-BD59-A6C34878D82A}">
                    <a16:rowId xmlns:a16="http://schemas.microsoft.com/office/drawing/2014/main" val="1272161295"/>
                  </a:ext>
                </a:extLst>
              </a:tr>
            </a:tbl>
          </a:graphicData>
        </a:graphic>
      </p:graphicFrame>
    </p:spTree>
    <p:extLst>
      <p:ext uri="{BB962C8B-B14F-4D97-AF65-F5344CB8AC3E}">
        <p14:creationId xmlns:p14="http://schemas.microsoft.com/office/powerpoint/2010/main" val="102196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connections</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Resource for a specific connection from virtual network to external networks.</a:t>
            </a:r>
          </a:p>
          <a:p>
            <a:r>
              <a:rPr lang="en-US" sz="2400" dirty="0"/>
              <a:t>Multiple connections can exist for virtual network with different types.</a:t>
            </a:r>
          </a:p>
          <a:p>
            <a:r>
              <a:rPr lang="en-US" sz="2400" dirty="0"/>
              <a:t>Represented within NC NB API as </a:t>
            </a:r>
            <a:r>
              <a:rPr lang="en-US" sz="2400" i="1" dirty="0"/>
              <a:t>/networking/&lt;</a:t>
            </a:r>
            <a:r>
              <a:rPr lang="en-US" sz="2400" i="1" dirty="0" err="1"/>
              <a:t>apiVersion</a:t>
            </a:r>
            <a:r>
              <a:rPr lang="en-US" sz="2400" i="1" dirty="0"/>
              <a:t>&gt;/</a:t>
            </a:r>
            <a:r>
              <a:rPr lang="en-US" sz="2400" i="1" dirty="0" err="1"/>
              <a:t>virtualGateways</a:t>
            </a:r>
            <a:r>
              <a:rPr lang="en-US" sz="2400" i="1" dirty="0"/>
              <a:t>/{</a:t>
            </a:r>
            <a:r>
              <a:rPr lang="en-US" sz="2400" i="1" dirty="0" err="1"/>
              <a:t>resourceId</a:t>
            </a:r>
            <a:r>
              <a:rPr lang="en-US" sz="2400" i="1" dirty="0"/>
              <a:t>}/</a:t>
            </a:r>
            <a:r>
              <a:rPr lang="en-US" sz="2400" i="1" dirty="0" err="1"/>
              <a:t>networkConnections</a:t>
            </a:r>
            <a:r>
              <a:rPr lang="en-US" sz="2400" i="1" dirty="0"/>
              <a:t>/{</a:t>
            </a:r>
            <a:r>
              <a:rPr lang="en-US" sz="2400" i="1" dirty="0" err="1"/>
              <a:t>resourceId</a:t>
            </a:r>
            <a:r>
              <a:rPr lang="en-US" sz="2400" i="1" dirty="0"/>
              <a:t>}.</a:t>
            </a:r>
          </a:p>
          <a:p>
            <a:r>
              <a:rPr lang="en-US" sz="2400" dirty="0"/>
              <a:t>When connection is created, request is sent to GWM which selects the best RAS Gateway for connection placement.</a:t>
            </a:r>
          </a:p>
          <a:p>
            <a:r>
              <a:rPr lang="en-US" sz="2400" dirty="0"/>
              <a:t>GWM provisions the necessary configuration and pushes the configuration to the RAS Gateway.</a:t>
            </a:r>
            <a:endParaRPr lang="en-US" dirty="0"/>
          </a:p>
        </p:txBody>
      </p:sp>
    </p:spTree>
    <p:extLst>
      <p:ext uri="{BB962C8B-B14F-4D97-AF65-F5344CB8AC3E}">
        <p14:creationId xmlns:p14="http://schemas.microsoft.com/office/powerpoint/2010/main" val="395789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cs typeface="Segoe UI"/>
              </a:rPr>
              <a:t>Network connections resource (common)</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941879081"/>
              </p:ext>
            </p:extLst>
          </p:nvPr>
        </p:nvGraphicFramePr>
        <p:xfrm>
          <a:off x="584200" y="1435100"/>
          <a:ext cx="11018520" cy="4419632"/>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connectionType</a:t>
                      </a:r>
                      <a:endParaRPr lang="en-US" sz="1600" dirty="0"/>
                    </a:p>
                  </a:txBody>
                  <a:tcPr/>
                </a:tc>
                <a:tc>
                  <a:txBody>
                    <a:bodyPr/>
                    <a:lstStyle/>
                    <a:p>
                      <a:r>
                        <a:rPr lang="en-US" sz="1600" dirty="0"/>
                        <a:t>Indicates type of connection. Valid values are: IPSec, GRE, or L3(Forwarding).</a:t>
                      </a:r>
                    </a:p>
                  </a:txBody>
                  <a:tcPr/>
                </a:tc>
                <a:extLst>
                  <a:ext uri="{0D108BD9-81ED-4DB2-BD59-A6C34878D82A}">
                    <a16:rowId xmlns:a16="http://schemas.microsoft.com/office/drawing/2014/main" val="2217241799"/>
                  </a:ext>
                </a:extLst>
              </a:tr>
              <a:tr h="370840">
                <a:tc>
                  <a:txBody>
                    <a:bodyPr/>
                    <a:lstStyle/>
                    <a:p>
                      <a:r>
                        <a:rPr lang="en-US" sz="1600" dirty="0"/>
                        <a:t>routes</a:t>
                      </a:r>
                    </a:p>
                  </a:txBody>
                  <a:tcPr/>
                </a:tc>
                <a:tc>
                  <a:txBody>
                    <a:bodyPr/>
                    <a:lstStyle/>
                    <a:p>
                      <a:r>
                        <a:rPr lang="en-US" sz="1600" dirty="0"/>
                        <a:t>An array that lists of all the routes (static and those learned via BGP) on the network Interface. Traffic matching the routes is transmitted on the network Interface.</a:t>
                      </a:r>
                    </a:p>
                  </a:txBody>
                  <a:tcPr/>
                </a:tc>
                <a:extLst>
                  <a:ext uri="{0D108BD9-81ED-4DB2-BD59-A6C34878D82A}">
                    <a16:rowId xmlns:a16="http://schemas.microsoft.com/office/drawing/2014/main" val="2548151105"/>
                  </a:ext>
                </a:extLst>
              </a:tr>
              <a:tr h="370840">
                <a:tc>
                  <a:txBody>
                    <a:bodyPr/>
                    <a:lstStyle/>
                    <a:p>
                      <a:r>
                        <a:rPr lang="en-US" sz="1600" dirty="0" err="1"/>
                        <a:t>routes.destinationPrefix</a:t>
                      </a:r>
                      <a:endParaRPr lang="en-US" sz="1600" dirty="0"/>
                    </a:p>
                  </a:txBody>
                  <a:tcPr/>
                </a:tc>
                <a:tc>
                  <a:txBody>
                    <a:bodyPr/>
                    <a:lstStyle/>
                    <a:p>
                      <a:r>
                        <a:rPr lang="en-US" sz="1600" dirty="0"/>
                        <a:t>Prefix with subnet of the routes.</a:t>
                      </a:r>
                    </a:p>
                  </a:txBody>
                  <a:tcPr/>
                </a:tc>
                <a:extLst>
                  <a:ext uri="{0D108BD9-81ED-4DB2-BD59-A6C34878D82A}">
                    <a16:rowId xmlns:a16="http://schemas.microsoft.com/office/drawing/2014/main" val="2596706004"/>
                  </a:ext>
                </a:extLst>
              </a:tr>
              <a:tr h="370840">
                <a:tc>
                  <a:txBody>
                    <a:bodyPr/>
                    <a:lstStyle/>
                    <a:p>
                      <a:r>
                        <a:rPr lang="en-US" sz="1600" dirty="0" err="1"/>
                        <a:t>routes.protocol</a:t>
                      </a:r>
                      <a:endParaRPr lang="en-US" sz="1600" dirty="0"/>
                    </a:p>
                  </a:txBody>
                  <a:tcPr/>
                </a:tc>
                <a:tc>
                  <a:txBody>
                    <a:bodyPr/>
                    <a:lstStyle/>
                    <a:p>
                      <a:r>
                        <a:rPr lang="en-US" sz="1600" dirty="0"/>
                        <a:t>Indicates how the route is learnt/added (static or BGP).</a:t>
                      </a:r>
                    </a:p>
                  </a:txBody>
                  <a:tcPr/>
                </a:tc>
                <a:extLst>
                  <a:ext uri="{0D108BD9-81ED-4DB2-BD59-A6C34878D82A}">
                    <a16:rowId xmlns:a16="http://schemas.microsoft.com/office/drawing/2014/main" val="4134221692"/>
                  </a:ext>
                </a:extLst>
              </a:tr>
              <a:tr h="478367">
                <a:tc>
                  <a:txBody>
                    <a:bodyPr/>
                    <a:lstStyle/>
                    <a:p>
                      <a:r>
                        <a:rPr lang="en-US" sz="1600" dirty="0" err="1"/>
                        <a:t>ConnectionStatus</a:t>
                      </a:r>
                      <a:endParaRPr lang="en-US" sz="1600" dirty="0"/>
                    </a:p>
                  </a:txBody>
                  <a:tcPr/>
                </a:tc>
                <a:tc>
                  <a:txBody>
                    <a:bodyPr/>
                    <a:lstStyle/>
                    <a:p>
                      <a:r>
                        <a:rPr lang="en-US" sz="1600" dirty="0"/>
                        <a:t>Indicates administrative status of connection.  Values: Enabled or Disabled.</a:t>
                      </a:r>
                    </a:p>
                  </a:txBody>
                  <a:tcPr/>
                </a:tc>
                <a:extLst>
                  <a:ext uri="{0D108BD9-81ED-4DB2-BD59-A6C34878D82A}">
                    <a16:rowId xmlns:a16="http://schemas.microsoft.com/office/drawing/2014/main" val="487046670"/>
                  </a:ext>
                </a:extLst>
              </a:tr>
              <a:tr h="370840">
                <a:tc>
                  <a:txBody>
                    <a:bodyPr/>
                    <a:lstStyle/>
                    <a:p>
                      <a:r>
                        <a:rPr lang="en-US" sz="1600" dirty="0" err="1"/>
                        <a:t>ConnectionState</a:t>
                      </a:r>
                      <a:endParaRPr lang="en-US" sz="1600" dirty="0"/>
                    </a:p>
                  </a:txBody>
                  <a:tcPr/>
                </a:tc>
                <a:tc>
                  <a:txBody>
                    <a:bodyPr/>
                    <a:lstStyle/>
                    <a:p>
                      <a:r>
                        <a:rPr lang="en-US" sz="1600" dirty="0"/>
                        <a:t>Indicates operational status of connection.  Values: Connected or Disconnected.</a:t>
                      </a:r>
                    </a:p>
                  </a:txBody>
                  <a:tcPr/>
                </a:tc>
                <a:extLst>
                  <a:ext uri="{0D108BD9-81ED-4DB2-BD59-A6C34878D82A}">
                    <a16:rowId xmlns:a16="http://schemas.microsoft.com/office/drawing/2014/main" val="127216129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statistics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Statistics of the connection.</a:t>
                      </a:r>
                    </a:p>
                  </a:txBody>
                  <a:tcPr/>
                </a:tc>
                <a:extLst>
                  <a:ext uri="{0D108BD9-81ED-4DB2-BD59-A6C34878D82A}">
                    <a16:rowId xmlns:a16="http://schemas.microsoft.com/office/drawing/2014/main" val="268198248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ConnectionUpTime</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operations up time of the connection in seconds.</a:t>
                      </a:r>
                    </a:p>
                  </a:txBody>
                  <a:tcPr/>
                </a:tc>
                <a:extLst>
                  <a:ext uri="{0D108BD9-81ED-4DB2-BD59-A6C34878D82A}">
                    <a16:rowId xmlns:a16="http://schemas.microsoft.com/office/drawing/2014/main" val="319507422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ConnectionErrorReason</a:t>
                      </a:r>
                      <a:endParaRPr lang="en-US" sz="1600" dirty="0"/>
                    </a:p>
                  </a:txBody>
                  <a:tcPr/>
                </a:tc>
                <a:tc>
                  <a:txBody>
                    <a:bodyPr/>
                    <a:lstStyle/>
                    <a:p>
                      <a:r>
                        <a:rPr lang="en-US" sz="1600" dirty="0"/>
                        <a:t>Indicates the reason for not being able to connect after dialing in the previous attempt.</a:t>
                      </a:r>
                    </a:p>
                  </a:txBody>
                  <a:tcPr/>
                </a:tc>
                <a:extLst>
                  <a:ext uri="{0D108BD9-81ED-4DB2-BD59-A6C34878D82A}">
                    <a16:rowId xmlns:a16="http://schemas.microsoft.com/office/drawing/2014/main" val="301196184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t>unreachabilityReason</a:t>
                      </a:r>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the reason for not being able to connect/dial in the previous attempt.</a:t>
                      </a:r>
                    </a:p>
                  </a:txBody>
                  <a:tcPr/>
                </a:tc>
                <a:extLst>
                  <a:ext uri="{0D108BD9-81ED-4DB2-BD59-A6C34878D82A}">
                    <a16:rowId xmlns:a16="http://schemas.microsoft.com/office/drawing/2014/main" val="388379307"/>
                  </a:ext>
                </a:extLst>
              </a:tr>
            </a:tbl>
          </a:graphicData>
        </a:graphic>
      </p:graphicFrame>
    </p:spTree>
    <p:extLst>
      <p:ext uri="{BB962C8B-B14F-4D97-AF65-F5344CB8AC3E}">
        <p14:creationId xmlns:p14="http://schemas.microsoft.com/office/powerpoint/2010/main" val="78737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cs typeface="Segoe UI"/>
              </a:rPr>
              <a:t>Network connections resource (common) (continued)</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2817066297"/>
              </p:ext>
            </p:extLst>
          </p:nvPr>
        </p:nvGraphicFramePr>
        <p:xfrm>
          <a:off x="584200" y="1435100"/>
          <a:ext cx="11018520" cy="1507945"/>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outboundKiloBitsPerSecond</a:t>
                      </a:r>
                      <a:endParaRPr lang="en-US" sz="1600" dirty="0"/>
                    </a:p>
                  </a:txBody>
                  <a:tcPr/>
                </a:tc>
                <a:tc>
                  <a:txBody>
                    <a:bodyPr/>
                    <a:lstStyle/>
                    <a:p>
                      <a:r>
                        <a:rPr lang="en-US" sz="1600" dirty="0"/>
                        <a:t>Indicates maximum allowed outbound bandwidth in Kbps.</a:t>
                      </a:r>
                    </a:p>
                  </a:txBody>
                  <a:tcPr/>
                </a:tc>
                <a:extLst>
                  <a:ext uri="{0D108BD9-81ED-4DB2-BD59-A6C34878D82A}">
                    <a16:rowId xmlns:a16="http://schemas.microsoft.com/office/drawing/2014/main" val="2217241799"/>
                  </a:ext>
                </a:extLst>
              </a:tr>
              <a:tr h="370840">
                <a:tc>
                  <a:txBody>
                    <a:bodyPr/>
                    <a:lstStyle/>
                    <a:p>
                      <a:r>
                        <a:rPr lang="en-US" sz="1600" dirty="0" err="1"/>
                        <a:t>inboundKiloBitsPerSecond</a:t>
                      </a:r>
                      <a:endParaRPr lang="en-US" sz="1600" dirty="0"/>
                    </a:p>
                  </a:txBody>
                  <a:tcPr/>
                </a:tc>
                <a:tc>
                  <a:txBody>
                    <a:bodyPr/>
                    <a:lstStyle/>
                    <a:p>
                      <a:r>
                        <a:rPr lang="en-US" sz="1600" dirty="0"/>
                        <a:t>Indicates maximum allowed inbound bandwidth in Kbps.</a:t>
                      </a:r>
                    </a:p>
                  </a:txBody>
                  <a:tcPr/>
                </a:tc>
                <a:extLst>
                  <a:ext uri="{0D108BD9-81ED-4DB2-BD59-A6C34878D82A}">
                    <a16:rowId xmlns:a16="http://schemas.microsoft.com/office/drawing/2014/main" val="2548151105"/>
                  </a:ext>
                </a:extLst>
              </a:tr>
              <a:tr h="370840">
                <a:tc>
                  <a:txBody>
                    <a:bodyPr/>
                    <a:lstStyle/>
                    <a:p>
                      <a:r>
                        <a:rPr lang="en-US" sz="1600" dirty="0"/>
                        <a:t>Gateway</a:t>
                      </a:r>
                    </a:p>
                  </a:txBody>
                  <a:tcPr/>
                </a:tc>
                <a:tc>
                  <a:txBody>
                    <a:bodyPr/>
                    <a:lstStyle/>
                    <a:p>
                      <a:r>
                        <a:rPr lang="en-US" sz="1600" dirty="0"/>
                        <a:t>Reference of the Gateway on which the connection exists.</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296101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BGP routing</a:t>
            </a:r>
          </a:p>
        </p:txBody>
      </p:sp>
      <p:sp>
        <p:nvSpPr>
          <p:cNvPr id="5" name="Text Placeholder 4"/>
          <p:cNvSpPr>
            <a:spLocks noGrp="1"/>
          </p:cNvSpPr>
          <p:nvPr>
            <p:ph idx="1"/>
          </p:nvPr>
        </p:nvSpPr>
        <p:spPr>
          <a:xfrm>
            <a:off x="584200" y="1435503"/>
            <a:ext cx="11018520" cy="4580736"/>
          </a:xfrm>
        </p:spPr>
        <p:txBody>
          <a:bodyPr>
            <a:normAutofit/>
          </a:bodyPr>
          <a:lstStyle/>
          <a:p>
            <a:r>
              <a:rPr lang="en-US" sz="2400" dirty="0"/>
              <a:t>Border Gateway Protocol (BGP) Route Reflector is included with RAS Gateway.</a:t>
            </a:r>
          </a:p>
          <a:p>
            <a:r>
              <a:rPr lang="en-US" sz="2400" dirty="0"/>
              <a:t>Logical entity that sits in the control plane between the RAS Gateways and Network Controller.</a:t>
            </a:r>
          </a:p>
          <a:p>
            <a:r>
              <a:rPr lang="en-US" sz="2400" dirty="0"/>
              <a:t>BGP is a dynamic routing protocol that eliminates the need for manual route configuration.</a:t>
            </a:r>
          </a:p>
          <a:p>
            <a:r>
              <a:rPr lang="en-US" sz="2400" dirty="0"/>
              <a:t>Routes are automatically learned between BGP peers.</a:t>
            </a:r>
          </a:p>
          <a:p>
            <a:r>
              <a:rPr lang="en-US" sz="2400" dirty="0"/>
              <a:t>Does not actively participate in traffic routing.</a:t>
            </a:r>
            <a:endParaRPr lang="en-US" dirty="0"/>
          </a:p>
        </p:txBody>
      </p:sp>
    </p:spTree>
    <p:extLst>
      <p:ext uri="{BB962C8B-B14F-4D97-AF65-F5344CB8AC3E}">
        <p14:creationId xmlns:p14="http://schemas.microsoft.com/office/powerpoint/2010/main" val="64103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route reflector works</a:t>
            </a:r>
          </a:p>
        </p:txBody>
      </p:sp>
      <p:sp>
        <p:nvSpPr>
          <p:cNvPr id="5" name="Text Placeholder 4"/>
          <p:cNvSpPr>
            <a:spLocks noGrp="1"/>
          </p:cNvSpPr>
          <p:nvPr>
            <p:ph idx="1"/>
          </p:nvPr>
        </p:nvSpPr>
        <p:spPr>
          <a:xfrm>
            <a:off x="584200" y="1286933"/>
            <a:ext cx="11018520" cy="5249334"/>
          </a:xfrm>
        </p:spPr>
        <p:txBody>
          <a:bodyPr>
            <a:normAutofit/>
          </a:bodyPr>
          <a:lstStyle/>
          <a:p>
            <a:r>
              <a:rPr lang="en-US" sz="2000" dirty="0"/>
              <a:t>Route Reflector connects with all other routers, referred to as BGP Route Reflector clients.</a:t>
            </a:r>
          </a:p>
          <a:p>
            <a:r>
              <a:rPr lang="en-US" sz="2000" dirty="0"/>
              <a:t>When a Virtual Gateway is provisioned onto a RAS Gateway, a BGP router is created by default (regardless if customer leverages BGP) for the tenant.</a:t>
            </a:r>
          </a:p>
          <a:p>
            <a:r>
              <a:rPr lang="en-US" sz="2000" dirty="0"/>
              <a:t>First BGP Router for tenant Virtual Gateway becomes the Route Reflector.</a:t>
            </a:r>
          </a:p>
          <a:p>
            <a:r>
              <a:rPr lang="en-US" sz="2000" dirty="0"/>
              <a:t>In scenarios where Virtual Gateway has multiple connections across multiple RAS Gateways, BGP Router is created on each RAS Gateway for the Virtual Gateway(s).</a:t>
            </a:r>
          </a:p>
          <a:p>
            <a:r>
              <a:rPr lang="en-US" sz="2000" dirty="0"/>
              <a:t>BGP Routers then do iBGP for route advertisement.</a:t>
            </a:r>
          </a:p>
          <a:p>
            <a:r>
              <a:rPr lang="en-US" sz="2000" dirty="0"/>
              <a:t>The Route Reflector learns all routes, calculates best routes, and redistributes the best routes to its BGP clients.</a:t>
            </a:r>
          </a:p>
          <a:p>
            <a:r>
              <a:rPr lang="en-US" sz="2000" dirty="0"/>
              <a:t>BGP Route Reflector leverages WMI and pushes changes whenever route update happens to Gateway Manager.</a:t>
            </a:r>
          </a:p>
          <a:p>
            <a:r>
              <a:rPr lang="en-US" sz="2000" dirty="0"/>
              <a:t>eBGP is performed between the on-premises Gateway device and the Route Reflector if tenant opts to leverage BGP for dynamic route learning.</a:t>
            </a:r>
          </a:p>
        </p:txBody>
      </p:sp>
    </p:spTree>
    <p:extLst>
      <p:ext uri="{BB962C8B-B14F-4D97-AF65-F5344CB8AC3E}">
        <p14:creationId xmlns:p14="http://schemas.microsoft.com/office/powerpoint/2010/main" val="2034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Gateway</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142125"/>
          </a:xfrm>
        </p:spPr>
        <p:txBody>
          <a:bodyPr vert="horz" wrap="square" lIns="0" tIns="0" rIns="0" bIns="0" rtlCol="0" anchor="t">
            <a:spAutoFit/>
          </a:bodyPr>
          <a:lstStyle/>
          <a:p>
            <a:pPr marL="514350" indent="-514350">
              <a:buAutoNum type="arabicPeriod"/>
            </a:pPr>
            <a:r>
              <a:rPr lang="en-US" sz="2400" dirty="0">
                <a:cs typeface="Segoe UI"/>
              </a:rPr>
              <a:t>What is a Virtual Gateway?</a:t>
            </a:r>
          </a:p>
          <a:p>
            <a:pPr marL="457200" indent="-457200">
              <a:buFont typeface="+mj-lt"/>
              <a:buAutoNum type="arabicPeriod"/>
            </a:pPr>
            <a:endParaRPr lang="en-US" sz="2400" dirty="0">
              <a:cs typeface="Segoe UI"/>
            </a:endParaRPr>
          </a:p>
          <a:p>
            <a:pPr marL="514350" indent="-514350">
              <a:buAutoNum type="arabicPeriod"/>
            </a:pPr>
            <a:r>
              <a:rPr lang="en-US" sz="2400" dirty="0">
                <a:cs typeface="Segoe UI"/>
              </a:rPr>
              <a:t>You can only have a single Network Connection per Virtual Gateway?</a:t>
            </a:r>
          </a:p>
          <a:p>
            <a:pPr marL="457200" indent="-457200">
              <a:buFont typeface="+mj-lt"/>
              <a:buAutoNum type="arabicPeriod"/>
            </a:pPr>
            <a:endParaRPr lang="en-US" sz="2400" dirty="0">
              <a:cs typeface="Segoe UI"/>
            </a:endParaRPr>
          </a:p>
          <a:p>
            <a:pPr marL="514350" indent="-514350">
              <a:buAutoNum type="arabicPeriod"/>
            </a:pPr>
            <a:r>
              <a:rPr lang="en-US" sz="2400" dirty="0">
                <a:cs typeface="Segoe UI"/>
              </a:rPr>
              <a:t>What route types exists?</a:t>
            </a:r>
            <a:endParaRPr lang="en-US" sz="2400" dirty="0"/>
          </a:p>
        </p:txBody>
      </p:sp>
    </p:spTree>
    <p:extLst>
      <p:ext uri="{BB962C8B-B14F-4D97-AF65-F5344CB8AC3E}">
        <p14:creationId xmlns:p14="http://schemas.microsoft.com/office/powerpoint/2010/main" val="3486052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Site-to-site (S2S) Internet Protocol Security (IPsec) Virtual Private Network (VPN)</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616D-D7D3-AAF7-0257-D9910438CF0A}"/>
              </a:ext>
            </a:extLst>
          </p:cNvPr>
          <p:cNvSpPr>
            <a:spLocks noGrp="1"/>
          </p:cNvSpPr>
          <p:nvPr>
            <p:ph type="title"/>
          </p:nvPr>
        </p:nvSpPr>
        <p:spPr/>
        <p:txBody>
          <a:bodyPr/>
          <a:lstStyle/>
          <a:p>
            <a:r>
              <a:rPr lang="en-US"/>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CA8AA8C-E093-3CFE-93D6-EEBB969B7F09}"/>
                  </a:ext>
                </a:extLst>
              </p:cNvPr>
              <p:cNvGraphicFramePr>
                <a:graphicFrameLocks noChangeAspect="1"/>
              </p:cNvGraphicFramePr>
              <p:nvPr>
                <p:extLst>
                  <p:ext uri="{D42A27DB-BD31-4B8C-83A1-F6EECF244321}">
                    <p14:modId xmlns:p14="http://schemas.microsoft.com/office/powerpoint/2010/main" val="1548924230"/>
                  </p:ext>
                </p:extLst>
              </p:nvPr>
            </p:nvGraphicFramePr>
            <p:xfrm>
              <a:off x="584200" y="1435099"/>
              <a:ext cx="11018838" cy="4504228"/>
            </p:xfrm>
            <a:graphic>
              <a:graphicData uri="http://schemas.microsoft.com/office/powerpoint/2016/summaryzoom">
                <psuz:summaryZm>
                  <psuz:summaryZmObj sectionId="{88631449-D759-4FDE-93C3-D7CAE1467AB8}">
                    <psuz:zmPr id="{8A69C1D6-8F9B-47C9-97EB-A549A265832F}" transitionDur="1000">
                      <p166:blipFill xmlns:p166="http://schemas.microsoft.com/office/powerpoint/2016/6/main">
                        <a:blip r:embed="rId3"/>
                        <a:stretch>
                          <a:fillRect/>
                        </a:stretch>
                      </p166:blipFill>
                      <p166:spPr xmlns:p166="http://schemas.microsoft.com/office/powerpoint/2016/6/main">
                        <a:xfrm>
                          <a:off x="426981" y="330704"/>
                          <a:ext cx="3305651" cy="1859429"/>
                        </a:xfrm>
                        <a:prstGeom prst="rect">
                          <a:avLst/>
                        </a:prstGeom>
                        <a:ln w="3175">
                          <a:solidFill>
                            <a:prstClr val="ltGray"/>
                          </a:solidFill>
                        </a:ln>
                      </p166:spPr>
                    </psuz:zmPr>
                  </psuz:summaryZmObj>
                  <psuz:summaryZmObj sectionId="{16BB9FC7-FEA4-41D3-B4B3-83B52790C65D}">
                    <psuz:zmPr id="{697BA568-1CDB-4694-94D2-D97797A5CAA5}" transitionDur="1000">
                      <p166:blipFill xmlns:p166="http://schemas.microsoft.com/office/powerpoint/2016/6/main">
                        <a:blip r:embed="rId4"/>
                        <a:stretch>
                          <a:fillRect/>
                        </a:stretch>
                      </p166:blipFill>
                      <p166:spPr xmlns:p166="http://schemas.microsoft.com/office/powerpoint/2016/6/main">
                        <a:xfrm>
                          <a:off x="3856594" y="330704"/>
                          <a:ext cx="3305651" cy="1859429"/>
                        </a:xfrm>
                        <a:prstGeom prst="rect">
                          <a:avLst/>
                        </a:prstGeom>
                        <a:ln w="3175">
                          <a:solidFill>
                            <a:prstClr val="ltGray"/>
                          </a:solidFill>
                        </a:ln>
                      </p166:spPr>
                    </psuz:zmPr>
                  </psuz:summaryZmObj>
                  <psuz:summaryZmObj sectionId="{6CD85EAB-9481-4513-A3E3-9033A741A04E}">
                    <psuz:zmPr id="{A0F4708D-1595-45DD-AF83-73EA3048056C}" transitionDur="1000">
                      <p166:blipFill xmlns:p166="http://schemas.microsoft.com/office/powerpoint/2016/6/main">
                        <a:blip r:embed="rId5"/>
                        <a:stretch>
                          <a:fillRect/>
                        </a:stretch>
                      </p166:blipFill>
                      <p166:spPr xmlns:p166="http://schemas.microsoft.com/office/powerpoint/2016/6/main">
                        <a:xfrm>
                          <a:off x="7286207" y="330704"/>
                          <a:ext cx="3305651" cy="1859429"/>
                        </a:xfrm>
                        <a:prstGeom prst="rect">
                          <a:avLst/>
                        </a:prstGeom>
                        <a:ln w="3175">
                          <a:solidFill>
                            <a:prstClr val="ltGray"/>
                          </a:solidFill>
                        </a:ln>
                      </p166:spPr>
                    </psuz:zmPr>
                  </psuz:summaryZmObj>
                  <psuz:summaryZmObj sectionId="{105E3DBB-39E1-4806-99C8-DF9AE0A3A986}">
                    <psuz:zmPr id="{CECAE130-88E2-457C-B3BE-D35190A9D0F3}" transitionDur="1000">
                      <p166:blipFill xmlns:p166="http://schemas.microsoft.com/office/powerpoint/2016/6/main">
                        <a:blip r:embed="rId6"/>
                        <a:stretch>
                          <a:fillRect/>
                        </a:stretch>
                      </p166:blipFill>
                      <p166:spPr xmlns:p166="http://schemas.microsoft.com/office/powerpoint/2016/6/main">
                        <a:xfrm>
                          <a:off x="426981" y="2314095"/>
                          <a:ext cx="3305651" cy="1859429"/>
                        </a:xfrm>
                        <a:prstGeom prst="rect">
                          <a:avLst/>
                        </a:prstGeom>
                        <a:ln w="3175">
                          <a:solidFill>
                            <a:prstClr val="ltGray"/>
                          </a:solidFill>
                        </a:ln>
                      </p166:spPr>
                    </psuz:zmPr>
                  </psuz:summaryZmObj>
                  <psuz:summaryZmObj sectionId="{D6DA1EDC-2CD2-4F96-91BB-4F9E904054B1}">
                    <psuz:zmPr id="{FD489FC6-AC78-4508-9E4D-ED078DB44CCC}" transitionDur="1000">
                      <p166:blipFill xmlns:p166="http://schemas.microsoft.com/office/powerpoint/2016/6/main">
                        <a:blip r:embed="rId7"/>
                        <a:stretch>
                          <a:fillRect/>
                        </a:stretch>
                      </p166:blipFill>
                      <p166:spPr xmlns:p166="http://schemas.microsoft.com/office/powerpoint/2016/6/main">
                        <a:xfrm>
                          <a:off x="3856594" y="2314095"/>
                          <a:ext cx="3305651" cy="1859429"/>
                        </a:xfrm>
                        <a:prstGeom prst="rect">
                          <a:avLst/>
                        </a:prstGeom>
                        <a:ln w="3175">
                          <a:solidFill>
                            <a:prstClr val="ltGray"/>
                          </a:solidFill>
                        </a:ln>
                      </p166:spPr>
                    </psuz:zmPr>
                  </psuz:summaryZmObj>
                  <psuz:summaryZmObj sectionId="{EC7CE5A4-6091-4CD8-A3C7-2EC7759B1A98}">
                    <psuz:zmPr id="{6462AC2A-27B1-4F7E-8955-5074952F424C}" transitionDur="1000">
                      <p166:blipFill xmlns:p166="http://schemas.microsoft.com/office/powerpoint/2016/6/main">
                        <a:blip r:embed="rId8"/>
                        <a:stretch>
                          <a:fillRect/>
                        </a:stretch>
                      </p166:blipFill>
                      <p166:spPr xmlns:p166="http://schemas.microsoft.com/office/powerpoint/2016/6/main">
                        <a:xfrm>
                          <a:off x="7286207" y="2314095"/>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CA8AA8C-E093-3CFE-93D6-EEBB969B7F09}"/>
                  </a:ext>
                </a:extLst>
              </p:cNvPr>
              <p:cNvGrpSpPr>
                <a:grpSpLocks noGrp="1" noUngrp="1" noRot="1" noChangeAspect="1" noMove="1" noResize="1"/>
              </p:cNvGrpSpPr>
              <p:nvPr/>
            </p:nvGrpSpPr>
            <p:grpSpPr>
              <a:xfrm>
                <a:off x="584200" y="1435099"/>
                <a:ext cx="11018838" cy="4504228"/>
                <a:chOff x="584200" y="1435099"/>
                <a:chExt cx="11018838" cy="450422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011181" y="1765803"/>
                  <a:ext cx="3305651" cy="1859429"/>
                </a:xfrm>
                <a:prstGeom prst="rect">
                  <a:avLst/>
                </a:prstGeom>
                <a:ln w="3175">
                  <a:solidFill>
                    <a:prstClr val="ltGray"/>
                  </a:solidFill>
                </a:ln>
              </p:spPr>
            </p:pic>
            <p:pic>
              <p:nvPicPr>
                <p:cNvPr id="6" name="Picture 6"/>
                <p:cNvPicPr>
                  <a:picLocks noSelect="1" noRot="1" noChangeAspect="1" noMove="1" noResize="1" noEditPoints="1" noAdjustHandles="1" noChangeArrowheads="1" noChangeShapeType="1"/>
                </p:cNvPicPr>
                <p:nvPr/>
              </p:nvPicPr>
              <p:blipFill>
                <a:blip r:embed="rId4"/>
                <a:stretch>
                  <a:fillRect/>
                </a:stretch>
              </p:blipFill>
              <p:spPr>
                <a:xfrm>
                  <a:off x="4440794" y="1765803"/>
                  <a:ext cx="3305651" cy="1859429"/>
                </a:xfrm>
                <a:prstGeom prst="rect">
                  <a:avLst/>
                </a:prstGeom>
                <a:ln w="3175">
                  <a:solidFill>
                    <a:prstClr val="ltGray"/>
                  </a:solidFill>
                </a:ln>
              </p:spPr>
            </p:pic>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870407" y="1765803"/>
                  <a:ext cx="3305651" cy="1859429"/>
                </a:xfrm>
                <a:prstGeom prst="rect">
                  <a:avLst/>
                </a:prstGeom>
                <a:ln w="3175">
                  <a:solidFill>
                    <a:prstClr val="ltGray"/>
                  </a:solidFill>
                </a:ln>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011181" y="3749194"/>
                  <a:ext cx="3305651" cy="1859429"/>
                </a:xfrm>
                <a:prstGeom prst="rect">
                  <a:avLst/>
                </a:prstGeom>
                <a:ln w="3175">
                  <a:solidFill>
                    <a:prstClr val="ltGray"/>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440794" y="3749194"/>
                  <a:ext cx="3305651" cy="1859429"/>
                </a:xfrm>
                <a:prstGeom prst="rect">
                  <a:avLst/>
                </a:prstGeom>
                <a:ln w="3175">
                  <a:solidFill>
                    <a:prstClr val="ltGray"/>
                  </a:solidFill>
                </a:ln>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870407" y="3749194"/>
                  <a:ext cx="3305651" cy="1859429"/>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a:ea typeface="Batang"/>
              </a:rPr>
              <a:t>By the end of this module, you will be able to:</a:t>
            </a:r>
            <a:endParaRPr lang="en-US" sz="2400"/>
          </a:p>
          <a:p>
            <a:pPr algn="l"/>
            <a:endParaRPr lang="en-US" sz="2000"/>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94D52350-FE80-E7C6-C004-FC4FA1D1F69A}"/>
                  </a:ext>
                </a:extLst>
              </p:cNvPr>
              <p:cNvGraphicFramePr>
                <a:graphicFrameLocks noChangeAspect="1"/>
              </p:cNvGraphicFramePr>
              <p:nvPr>
                <p:extLst>
                  <p:ext uri="{D42A27DB-BD31-4B8C-83A1-F6EECF244321}">
                    <p14:modId xmlns:p14="http://schemas.microsoft.com/office/powerpoint/2010/main" val="1814283106"/>
                  </p:ext>
                </p:extLst>
              </p:nvPr>
            </p:nvGraphicFramePr>
            <p:xfrm>
              <a:off x="4454769" y="1745704"/>
              <a:ext cx="3315561" cy="1865003"/>
            </p:xfrm>
            <a:graphic>
              <a:graphicData uri="http://schemas.microsoft.com/office/powerpoint/2016/sectionzoom">
                <psez:sectionZm>
                  <psez:sectionZmObj sectionId="{6CD85EAB-9481-4513-A3E3-9033A741A04E}">
                    <psez:zmPr id="{29399344-F669-4C1E-A3B1-85C142455850}" transitionDur="1000">
                      <p166:blipFill xmlns:p166="http://schemas.microsoft.com/office/powerpoint/2016/6/main">
                        <a:blip r:embed="rId14"/>
                        <a:stretch>
                          <a:fillRect/>
                        </a:stretch>
                      </p166:blipFill>
                      <p166:spPr xmlns:p166="http://schemas.microsoft.com/office/powerpoint/2016/6/main">
                        <a:xfrm>
                          <a:off x="0" y="0"/>
                          <a:ext cx="3315561" cy="1865003"/>
                        </a:xfrm>
                        <a:prstGeom prst="rect">
                          <a:avLst/>
                        </a:prstGeom>
                        <a:ln w="3175">
                          <a:solidFill>
                            <a:prstClr val="ltGray"/>
                          </a:solidFill>
                        </a:ln>
                      </p166:spPr>
                    </psez:zmPr>
                  </psez:sectionZmObj>
                </psez:sectionZm>
              </a:graphicData>
            </a:graphic>
          </p:graphicFrame>
        </mc:Choice>
        <mc:Fallback xmlns="">
          <p:pic>
            <p:nvPicPr>
              <p:cNvPr id="14" name="Section Zoom 13">
                <a:hlinkClick r:id="rId15" action="ppaction://hlinksldjump"/>
                <a:extLst>
                  <a:ext uri="{FF2B5EF4-FFF2-40B4-BE49-F238E27FC236}">
                    <a16:creationId xmlns:a16="http://schemas.microsoft.com/office/drawing/2014/main" id="{94D52350-FE80-E7C6-C004-FC4FA1D1F69A}"/>
                  </a:ext>
                </a:extLst>
              </p:cNvPr>
              <p:cNvPicPr>
                <a:picLocks noGrp="1" noRot="1" noChangeAspect="1" noMove="1" noResize="1" noEditPoints="1" noAdjustHandles="1" noChangeArrowheads="1" noChangeShapeType="1"/>
              </p:cNvPicPr>
              <p:nvPr/>
            </p:nvPicPr>
            <p:blipFill>
              <a:blip r:embed="rId16"/>
              <a:stretch>
                <a:fillRect/>
              </a:stretch>
            </p:blipFill>
            <p:spPr>
              <a:xfrm>
                <a:off x="4454769" y="1745704"/>
                <a:ext cx="3315561" cy="1865003"/>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964DF9DC-E21F-83A9-5BB1-2C8BA6B01A0F}"/>
                  </a:ext>
                </a:extLst>
              </p:cNvPr>
              <p:cNvGraphicFramePr>
                <a:graphicFrameLocks noChangeAspect="1"/>
              </p:cNvGraphicFramePr>
              <p:nvPr>
                <p:extLst>
                  <p:ext uri="{D42A27DB-BD31-4B8C-83A1-F6EECF244321}">
                    <p14:modId xmlns:p14="http://schemas.microsoft.com/office/powerpoint/2010/main" val="3080573626"/>
                  </p:ext>
                </p:extLst>
              </p:nvPr>
            </p:nvGraphicFramePr>
            <p:xfrm>
              <a:off x="7861922" y="1779543"/>
              <a:ext cx="3300933" cy="1856775"/>
            </p:xfrm>
            <a:graphic>
              <a:graphicData uri="http://schemas.microsoft.com/office/powerpoint/2016/sectionzoom">
                <psez:sectionZm>
                  <psez:sectionZmObj sectionId="{105E3DBB-39E1-4806-99C8-DF9AE0A3A986}">
                    <psez:zmPr id="{B80EF7F3-CA80-49E0-8BDF-86209516FB32}" transitionDur="1000">
                      <p166:blipFill xmlns:p166="http://schemas.microsoft.com/office/powerpoint/2016/6/main">
                        <a:blip r:embed="rId6"/>
                        <a:stretch>
                          <a:fillRect/>
                        </a:stretch>
                      </p166:blipFill>
                      <p166:spPr xmlns:p166="http://schemas.microsoft.com/office/powerpoint/2016/6/main">
                        <a:xfrm>
                          <a:off x="0" y="0"/>
                          <a:ext cx="3300933" cy="1856775"/>
                        </a:xfrm>
                        <a:prstGeom prst="rect">
                          <a:avLst/>
                        </a:prstGeom>
                        <a:ln w="3175">
                          <a:solidFill>
                            <a:prstClr val="ltGray"/>
                          </a:solidFill>
                        </a:ln>
                      </p166:spPr>
                    </psez:zmPr>
                  </psez:sectionZmObj>
                </psez:sectionZm>
              </a:graphicData>
            </a:graphic>
          </p:graphicFrame>
        </mc:Choice>
        <mc:Fallback xmlns="">
          <p:pic>
            <p:nvPicPr>
              <p:cNvPr id="16" name="Section Zoom 15">
                <a:hlinkClick r:id="rId18" action="ppaction://hlinksldjump"/>
                <a:extLst>
                  <a:ext uri="{FF2B5EF4-FFF2-40B4-BE49-F238E27FC236}">
                    <a16:creationId xmlns:a16="http://schemas.microsoft.com/office/drawing/2014/main" id="{964DF9DC-E21F-83A9-5BB1-2C8BA6B01A0F}"/>
                  </a:ext>
                </a:extLst>
              </p:cNvPr>
              <p:cNvPicPr>
                <a:picLocks noGrp="1" noRot="1" noChangeAspect="1" noMove="1" noResize="1" noEditPoints="1" noAdjustHandles="1" noChangeArrowheads="1" noChangeShapeType="1"/>
              </p:cNvPicPr>
              <p:nvPr/>
            </p:nvPicPr>
            <p:blipFill>
              <a:blip r:embed="rId19"/>
              <a:stretch>
                <a:fillRect/>
              </a:stretch>
            </p:blipFill>
            <p:spPr>
              <a:xfrm>
                <a:off x="7861922" y="1779543"/>
                <a:ext cx="3300933" cy="185677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D594BEF6-92A5-BB7E-F5A8-569B6E4218D2}"/>
                  </a:ext>
                </a:extLst>
              </p:cNvPr>
              <p:cNvGraphicFramePr>
                <a:graphicFrameLocks noChangeAspect="1"/>
              </p:cNvGraphicFramePr>
              <p:nvPr>
                <p:extLst>
                  <p:ext uri="{D42A27DB-BD31-4B8C-83A1-F6EECF244321}">
                    <p14:modId xmlns:p14="http://schemas.microsoft.com/office/powerpoint/2010/main" val="3707057996"/>
                  </p:ext>
                </p:extLst>
              </p:nvPr>
            </p:nvGraphicFramePr>
            <p:xfrm>
              <a:off x="4435839" y="3718556"/>
              <a:ext cx="3315560" cy="1865003"/>
            </p:xfrm>
            <a:graphic>
              <a:graphicData uri="http://schemas.microsoft.com/office/powerpoint/2016/sectionzoom">
                <psez:sectionZm>
                  <psez:sectionZmObj sectionId="{EC7CE5A4-6091-4CD8-A3C7-2EC7759B1A98}">
                    <psez:zmPr id="{DDD57C32-4BAA-40E5-8F16-1DB4073E8F1C}" transitionDur="1000">
                      <p166:blipFill xmlns:p166="http://schemas.microsoft.com/office/powerpoint/2016/6/main">
                        <a:blip r:embed="rId20"/>
                        <a:stretch>
                          <a:fillRect/>
                        </a:stretch>
                      </p166:blipFill>
                      <p166:spPr xmlns:p166="http://schemas.microsoft.com/office/powerpoint/2016/6/main">
                        <a:xfrm>
                          <a:off x="0" y="0"/>
                          <a:ext cx="3315560" cy="1865003"/>
                        </a:xfrm>
                        <a:prstGeom prst="rect">
                          <a:avLst/>
                        </a:prstGeom>
                        <a:ln w="3175">
                          <a:solidFill>
                            <a:prstClr val="ltGray"/>
                          </a:solidFill>
                        </a:ln>
                      </p166:spPr>
                    </psez:zmPr>
                  </psez:sectionZmObj>
                </psez:sectionZm>
              </a:graphicData>
            </a:graphic>
          </p:graphicFrame>
        </mc:Choice>
        <mc:Fallback xmlns="">
          <p:pic>
            <p:nvPicPr>
              <p:cNvPr id="20" name="Section Zoom 19">
                <a:hlinkClick r:id="rId21" action="ppaction://hlinksldjump"/>
                <a:extLst>
                  <a:ext uri="{FF2B5EF4-FFF2-40B4-BE49-F238E27FC236}">
                    <a16:creationId xmlns:a16="http://schemas.microsoft.com/office/drawing/2014/main" id="{D594BEF6-92A5-BB7E-F5A8-569B6E4218D2}"/>
                  </a:ext>
                </a:extLst>
              </p:cNvPr>
              <p:cNvPicPr>
                <a:picLocks noGrp="1" noRot="1" noChangeAspect="1" noMove="1" noResize="1" noEditPoints="1" noAdjustHandles="1" noChangeArrowheads="1" noChangeShapeType="1"/>
              </p:cNvPicPr>
              <p:nvPr/>
            </p:nvPicPr>
            <p:blipFill>
              <a:blip r:embed="rId22"/>
              <a:stretch>
                <a:fillRect/>
              </a:stretch>
            </p:blipFill>
            <p:spPr>
              <a:xfrm>
                <a:off x="4435839" y="3718556"/>
                <a:ext cx="3315560" cy="1865003"/>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708A5FB2-DF17-53E8-9C39-C47A283720DB}"/>
                  </a:ext>
                </a:extLst>
              </p:cNvPr>
              <p:cNvGraphicFramePr>
                <a:graphicFrameLocks noChangeAspect="1"/>
              </p:cNvGraphicFramePr>
              <p:nvPr>
                <p:extLst>
                  <p:ext uri="{D42A27DB-BD31-4B8C-83A1-F6EECF244321}">
                    <p14:modId xmlns:p14="http://schemas.microsoft.com/office/powerpoint/2010/main" val="4282199450"/>
                  </p:ext>
                </p:extLst>
              </p:nvPr>
            </p:nvGraphicFramePr>
            <p:xfrm>
              <a:off x="7875472" y="3727937"/>
              <a:ext cx="3298882" cy="1855621"/>
            </p:xfrm>
            <a:graphic>
              <a:graphicData uri="http://schemas.microsoft.com/office/powerpoint/2016/sectionzoom">
                <psez:sectionZm>
                  <psez:sectionZmObj sectionId="{EF16108B-E552-4D29-A5B8-A2489418694D}">
                    <psez:zmPr id="{5B67E184-92A9-42AF-B61B-718849017B56}" transitionDur="1000">
                      <p166:blipFill xmlns:p166="http://schemas.microsoft.com/office/powerpoint/2016/6/main">
                        <a:blip r:embed="rId23"/>
                        <a:stretch>
                          <a:fillRect/>
                        </a:stretch>
                      </p166:blipFill>
                      <p166:spPr xmlns:p166="http://schemas.microsoft.com/office/powerpoint/2016/6/main">
                        <a:xfrm>
                          <a:off x="0" y="0"/>
                          <a:ext cx="3298882" cy="1855621"/>
                        </a:xfrm>
                        <a:prstGeom prst="rect">
                          <a:avLst/>
                        </a:prstGeom>
                        <a:ln w="3175">
                          <a:solidFill>
                            <a:prstClr val="ltGray"/>
                          </a:solidFill>
                        </a:ln>
                      </p166:spPr>
                    </psez:zmPr>
                  </psez:sectionZmObj>
                </psez:sectionZm>
              </a:graphicData>
            </a:graphic>
          </p:graphicFrame>
        </mc:Choice>
        <mc:Fallback xmlns="">
          <p:pic>
            <p:nvPicPr>
              <p:cNvPr id="22" name="Section Zoom 21">
                <a:hlinkClick r:id="rId24" action="ppaction://hlinksldjump"/>
                <a:extLst>
                  <a:ext uri="{FF2B5EF4-FFF2-40B4-BE49-F238E27FC236}">
                    <a16:creationId xmlns:a16="http://schemas.microsoft.com/office/drawing/2014/main" id="{708A5FB2-DF17-53E8-9C39-C47A283720DB}"/>
                  </a:ext>
                </a:extLst>
              </p:cNvPr>
              <p:cNvPicPr>
                <a:picLocks noGrp="1" noRot="1" noChangeAspect="1" noMove="1" noResize="1" noEditPoints="1" noAdjustHandles="1" noChangeArrowheads="1" noChangeShapeType="1"/>
              </p:cNvPicPr>
              <p:nvPr/>
            </p:nvPicPr>
            <p:blipFill>
              <a:blip r:embed="rId25"/>
              <a:stretch>
                <a:fillRect/>
              </a:stretch>
            </p:blipFill>
            <p:spPr>
              <a:xfrm>
                <a:off x="7875472" y="3727937"/>
                <a:ext cx="3298882" cy="185562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BEFFCAE-2FE7-400C-E6C8-82167CE56ADB}"/>
                  </a:ext>
                </a:extLst>
              </p:cNvPr>
              <p:cNvGraphicFramePr>
                <a:graphicFrameLocks noChangeAspect="1"/>
              </p:cNvGraphicFramePr>
              <p:nvPr>
                <p:extLst>
                  <p:ext uri="{D42A27DB-BD31-4B8C-83A1-F6EECF244321}">
                    <p14:modId xmlns:p14="http://schemas.microsoft.com/office/powerpoint/2010/main" val="4218000593"/>
                  </p:ext>
                </p:extLst>
              </p:nvPr>
            </p:nvGraphicFramePr>
            <p:xfrm>
              <a:off x="1017645" y="3727936"/>
              <a:ext cx="3315561" cy="1865003"/>
            </p:xfrm>
            <a:graphic>
              <a:graphicData uri="http://schemas.microsoft.com/office/powerpoint/2016/sectionzoom">
                <psez:sectionZm>
                  <psez:sectionZmObj sectionId="{D6DA1EDC-2CD2-4F96-91BB-4F9E904054B1}">
                    <psez:zmPr id="{7771BE8D-9505-404F-8DC9-40DDA36F4705}" transitionDur="1000">
                      <p166:blipFill xmlns:p166="http://schemas.microsoft.com/office/powerpoint/2016/6/main">
                        <a:blip r:embed="rId26"/>
                        <a:stretch>
                          <a:fillRect/>
                        </a:stretch>
                      </p166:blipFill>
                      <p166:spPr xmlns:p166="http://schemas.microsoft.com/office/powerpoint/2016/6/main">
                        <a:xfrm>
                          <a:off x="0" y="0"/>
                          <a:ext cx="3315561" cy="1865003"/>
                        </a:xfrm>
                        <a:prstGeom prst="rect">
                          <a:avLst/>
                        </a:prstGeom>
                        <a:ln w="3175">
                          <a:solidFill>
                            <a:prstClr val="ltGray"/>
                          </a:solidFill>
                        </a:ln>
                      </p166:spPr>
                    </psez:zmPr>
                  </psez:sectionZmObj>
                </psez:sectionZm>
              </a:graphicData>
            </a:graphic>
          </p:graphicFrame>
        </mc:Choice>
        <mc:Fallback xmlns="">
          <p:pic>
            <p:nvPicPr>
              <p:cNvPr id="4" name="Section Zoom 3">
                <a:hlinkClick r:id="rId27" action="ppaction://hlinksldjump"/>
                <a:extLst>
                  <a:ext uri="{FF2B5EF4-FFF2-40B4-BE49-F238E27FC236}">
                    <a16:creationId xmlns:a16="http://schemas.microsoft.com/office/drawing/2014/main" id="{5BEFFCAE-2FE7-400C-E6C8-82167CE56ADB}"/>
                  </a:ext>
                </a:extLst>
              </p:cNvPr>
              <p:cNvPicPr>
                <a:picLocks noGrp="1" noRot="1" noChangeAspect="1" noMove="1" noResize="1" noEditPoints="1" noAdjustHandles="1" noChangeArrowheads="1" noChangeShapeType="1"/>
              </p:cNvPicPr>
              <p:nvPr/>
            </p:nvPicPr>
            <p:blipFill>
              <a:blip r:embed="rId28"/>
              <a:stretch>
                <a:fillRect/>
              </a:stretch>
            </p:blipFill>
            <p:spPr>
              <a:xfrm>
                <a:off x="1017645" y="3727936"/>
                <a:ext cx="3315561" cy="1865003"/>
              </a:xfrm>
              <a:prstGeom prst="rect">
                <a:avLst/>
              </a:prstGeom>
              <a:ln w="3175">
                <a:solidFill>
                  <a:prstClr val="ltGray"/>
                </a:solidFill>
              </a:ln>
            </p:spPr>
          </p:pic>
        </mc:Fallback>
      </mc:AlternateContent>
    </p:spTree>
    <p:extLst>
      <p:ext uri="{BB962C8B-B14F-4D97-AF65-F5344CB8AC3E}">
        <p14:creationId xmlns:p14="http://schemas.microsoft.com/office/powerpoint/2010/main" val="246471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S2S VPN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437590"/>
          </a:xfrm>
        </p:spPr>
        <p:txBody>
          <a:bodyPr/>
          <a:lstStyle/>
          <a:p>
            <a:r>
              <a:rPr lang="en-US" sz="2400" dirty="0"/>
              <a:t>Allows you to connect two networks at different physical locations.</a:t>
            </a:r>
          </a:p>
          <a:p>
            <a:r>
              <a:rPr lang="en-US" sz="2400" dirty="0"/>
              <a:t>Uses encrypted traffic between two endpoints making it secure over public internet.</a:t>
            </a:r>
          </a:p>
          <a:p>
            <a:r>
              <a:rPr lang="en-US" sz="2400" dirty="0"/>
              <a:t>Leverages IPsec and IKEv2. IKEv1 (policy-based routing) is not supported.</a:t>
            </a:r>
          </a:p>
          <a:p>
            <a:r>
              <a:rPr lang="en-US" sz="2400" dirty="0"/>
              <a:t>IKEv2 leverages Main Mode and Quick Mode policies to securely setup a tunnel between endpoints.</a:t>
            </a:r>
            <a:endParaRPr lang="en-US" dirty="0"/>
          </a:p>
        </p:txBody>
      </p:sp>
    </p:spTree>
    <p:extLst>
      <p:ext uri="{BB962C8B-B14F-4D97-AF65-F5344CB8AC3E}">
        <p14:creationId xmlns:p14="http://schemas.microsoft.com/office/powerpoint/2010/main" val="1861610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What is IPsec?</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2"/>
            <a:ext cx="11018520" cy="4050340"/>
          </a:xfrm>
        </p:spPr>
        <p:txBody>
          <a:bodyPr/>
          <a:lstStyle/>
          <a:p>
            <a:r>
              <a:rPr lang="en-US" sz="2000" dirty="0"/>
              <a:t>The Encapsulating Security Payload (ESP) RFC4303 and the Authentication Header (AH) RFC4302 are the mechanisms for applying cryptographic protection to data being sent over an IPsec Security Association (SA) RFC4301.</a:t>
            </a:r>
          </a:p>
          <a:p>
            <a:r>
              <a:rPr lang="en-US" sz="2000" dirty="0"/>
              <a:t>To establish an IPsec tunnel, we leverage a protocol called IKEv2 (Internet Key Exchange). There are two phases to build an IPsec tunnel.</a:t>
            </a:r>
          </a:p>
          <a:p>
            <a:pPr lvl="1"/>
            <a:r>
              <a:rPr lang="en-US" sz="1200" dirty="0"/>
              <a:t> </a:t>
            </a:r>
            <a:r>
              <a:rPr lang="en-US" sz="1800" dirty="0"/>
              <a:t>Main Mode (phase 1)</a:t>
            </a:r>
          </a:p>
          <a:p>
            <a:pPr lvl="1"/>
            <a:r>
              <a:rPr lang="en-US" sz="1800" dirty="0"/>
              <a:t> Quick Mode (phase 2)</a:t>
            </a:r>
          </a:p>
          <a:p>
            <a:r>
              <a:rPr lang="en-US" sz="2000" dirty="0"/>
              <a:t>In main mode, two peers negotiate encryption, authentication, hashing and other protocols.</a:t>
            </a:r>
          </a:p>
          <a:p>
            <a:r>
              <a:rPr lang="en-US" sz="2000" dirty="0"/>
              <a:t>Collection of parameters the two devices will use is called Security Association.</a:t>
            </a:r>
          </a:p>
          <a:p>
            <a:r>
              <a:rPr lang="en-US" sz="2000" dirty="0"/>
              <a:t>Main mode is only used for management traffic and to establish secure method to establish Quick Mode tunnel.</a:t>
            </a:r>
          </a:p>
          <a:p>
            <a:r>
              <a:rPr lang="en-US" sz="2000" dirty="0"/>
              <a:t>Once Quick Mode is established, we have IPsec tunnel which protects the user data.</a:t>
            </a:r>
          </a:p>
        </p:txBody>
      </p:sp>
    </p:spTree>
    <p:extLst>
      <p:ext uri="{BB962C8B-B14F-4D97-AF65-F5344CB8AC3E}">
        <p14:creationId xmlns:p14="http://schemas.microsoft.com/office/powerpoint/2010/main" val="4274453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What is Internet Key Exchange version 2 (IKEv2)?</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2"/>
            <a:ext cx="11018520" cy="1625060"/>
          </a:xfrm>
        </p:spPr>
        <p:txBody>
          <a:bodyPr/>
          <a:lstStyle/>
          <a:p>
            <a:r>
              <a:rPr lang="en-US" sz="2400" dirty="0"/>
              <a:t>Performs mutual authentication between two endpoints.</a:t>
            </a:r>
          </a:p>
          <a:p>
            <a:r>
              <a:rPr lang="en-US" sz="2400" dirty="0"/>
              <a:t>Establishes an IKE Security Association (SA) that includes shared secret information.</a:t>
            </a:r>
          </a:p>
          <a:p>
            <a:r>
              <a:rPr lang="en-US" sz="2400" dirty="0"/>
              <a:t>See RFC 8221 for technical details on IKEv2.</a:t>
            </a:r>
          </a:p>
        </p:txBody>
      </p:sp>
    </p:spTree>
    <p:extLst>
      <p:ext uri="{BB962C8B-B14F-4D97-AF65-F5344CB8AC3E}">
        <p14:creationId xmlns:p14="http://schemas.microsoft.com/office/powerpoint/2010/main" val="337515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IKEv2 exchange</a:t>
            </a:r>
          </a:p>
        </p:txBody>
      </p:sp>
      <p:sp>
        <p:nvSpPr>
          <p:cNvPr id="4" name="Text Placeholder 3"/>
          <p:cNvSpPr>
            <a:spLocks noGrp="1"/>
          </p:cNvSpPr>
          <p:nvPr>
            <p:ph idx="1"/>
          </p:nvPr>
        </p:nvSpPr>
        <p:spPr>
          <a:xfrm>
            <a:off x="584200" y="1435503"/>
            <a:ext cx="4584539" cy="3742563"/>
          </a:xfrm>
        </p:spPr>
        <p:txBody>
          <a:bodyPr vert="horz" wrap="square" lIns="0" tIns="0" rIns="0" bIns="0" rtlCol="0" anchor="t">
            <a:spAutoFit/>
          </a:bodyPr>
          <a:lstStyle/>
          <a:p>
            <a:r>
              <a:rPr lang="en-US" sz="2000" dirty="0"/>
              <a:t>IKE_SA_INIT</a:t>
            </a:r>
          </a:p>
          <a:p>
            <a:pPr lvl="1"/>
            <a:r>
              <a:rPr lang="en-US" sz="1800" dirty="0"/>
              <a:t>Initial exchange between peers</a:t>
            </a:r>
          </a:p>
          <a:p>
            <a:pPr lvl="1"/>
            <a:r>
              <a:rPr lang="en-US" sz="1800" dirty="0"/>
              <a:t>Negotiates security parameters</a:t>
            </a:r>
          </a:p>
          <a:p>
            <a:pPr lvl="1"/>
            <a:r>
              <a:rPr lang="en-US" sz="1800" dirty="0"/>
              <a:t>Sends Diffie-Hellman values</a:t>
            </a:r>
          </a:p>
          <a:p>
            <a:r>
              <a:rPr lang="en-US" sz="2000" dirty="0"/>
              <a:t>IKE_AUTH</a:t>
            </a:r>
          </a:p>
          <a:p>
            <a:pPr lvl="1"/>
            <a:r>
              <a:rPr lang="en-US" sz="1800" dirty="0"/>
              <a:t>Transmits identities</a:t>
            </a:r>
          </a:p>
          <a:p>
            <a:pPr lvl="1"/>
            <a:r>
              <a:rPr lang="en-US" sz="1800" dirty="0"/>
              <a:t>Establishes the first AH or ESP Child-SA</a:t>
            </a:r>
          </a:p>
          <a:p>
            <a:r>
              <a:rPr lang="en-US" sz="2000" dirty="0"/>
              <a:t>CREATE_CHILD_SA</a:t>
            </a:r>
          </a:p>
          <a:p>
            <a:pPr lvl="1"/>
            <a:r>
              <a:rPr lang="en-US" sz="1800" dirty="0"/>
              <a:t>Used to create additional SAs</a:t>
            </a:r>
          </a:p>
          <a:p>
            <a:r>
              <a:rPr lang="en-US" sz="2000" dirty="0"/>
              <a:t>INFORMATIONAL</a:t>
            </a:r>
          </a:p>
          <a:p>
            <a:pPr lvl="1"/>
            <a:r>
              <a:rPr lang="en-US" sz="1800" dirty="0"/>
              <a:t>General maintenance operations of SA</a:t>
            </a:r>
          </a:p>
        </p:txBody>
      </p:sp>
      <p:pic>
        <p:nvPicPr>
          <p:cNvPr id="9" name="Picture 8">
            <a:extLst>
              <a:ext uri="{FF2B5EF4-FFF2-40B4-BE49-F238E27FC236}">
                <a16:creationId xmlns:a16="http://schemas.microsoft.com/office/drawing/2014/main" id="{9EFC80D6-3150-0F13-0F57-0D008B90B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816161"/>
            <a:ext cx="6066537" cy="5874152"/>
          </a:xfrm>
          <a:prstGeom prst="rect">
            <a:avLst/>
          </a:prstGeom>
        </p:spPr>
      </p:pic>
    </p:spTree>
    <p:extLst>
      <p:ext uri="{BB962C8B-B14F-4D97-AF65-F5344CB8AC3E}">
        <p14:creationId xmlns:p14="http://schemas.microsoft.com/office/powerpoint/2010/main" val="3496493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cs typeface="Segoe UI"/>
              </a:rPr>
              <a:t>Network connections resource (S2S IPsec)</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214455584"/>
              </p:ext>
            </p:extLst>
          </p:nvPr>
        </p:nvGraphicFramePr>
        <p:xfrm>
          <a:off x="584200" y="1435100"/>
          <a:ext cx="11018520" cy="5113898"/>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ipsecConfiguration</a:t>
                      </a:r>
                      <a:endParaRPr lang="en-US" sz="1600" dirty="0"/>
                    </a:p>
                  </a:txBody>
                  <a:tcPr/>
                </a:tc>
                <a:tc>
                  <a:txBody>
                    <a:bodyPr/>
                    <a:lstStyle/>
                    <a:p>
                      <a:r>
                        <a:rPr lang="en-US" sz="1600" dirty="0"/>
                        <a:t>Details of IPsec configuration.</a:t>
                      </a:r>
                    </a:p>
                  </a:txBody>
                  <a:tcPr/>
                </a:tc>
                <a:extLst>
                  <a:ext uri="{0D108BD9-81ED-4DB2-BD59-A6C34878D82A}">
                    <a16:rowId xmlns:a16="http://schemas.microsoft.com/office/drawing/2014/main" val="2217241799"/>
                  </a:ext>
                </a:extLst>
              </a:tr>
              <a:tr h="370840">
                <a:tc>
                  <a:txBody>
                    <a:bodyPr/>
                    <a:lstStyle/>
                    <a:p>
                      <a:r>
                        <a:rPr lang="en-US" sz="1600" dirty="0" err="1"/>
                        <a:t>ipsecConfiguration.authenticationMethod</a:t>
                      </a:r>
                      <a:endParaRPr lang="en-US" sz="1600" dirty="0"/>
                    </a:p>
                  </a:txBody>
                  <a:tcPr/>
                </a:tc>
                <a:tc>
                  <a:txBody>
                    <a:bodyPr/>
                    <a:lstStyle/>
                    <a:p>
                      <a:r>
                        <a:rPr lang="en-US" sz="1600" dirty="0"/>
                        <a:t>Indicates authentication method. PSK is the only valid value.</a:t>
                      </a:r>
                    </a:p>
                  </a:txBody>
                  <a:tcPr/>
                </a:tc>
                <a:extLst>
                  <a:ext uri="{0D108BD9-81ED-4DB2-BD59-A6C34878D82A}">
                    <a16:rowId xmlns:a16="http://schemas.microsoft.com/office/drawing/2014/main" val="2548151105"/>
                  </a:ext>
                </a:extLst>
              </a:tr>
              <a:tr h="370840">
                <a:tc>
                  <a:txBody>
                    <a:bodyPr/>
                    <a:lstStyle/>
                    <a:p>
                      <a:r>
                        <a:rPr lang="en-US" sz="1600" dirty="0" err="1"/>
                        <a:t>ipsecConfiguration.sharedsecret</a:t>
                      </a:r>
                      <a:endParaRPr lang="en-US" sz="1600" dirty="0"/>
                    </a:p>
                  </a:txBody>
                  <a:tcPr/>
                </a:tc>
                <a:tc>
                  <a:txBody>
                    <a:bodyPr/>
                    <a:lstStyle/>
                    <a:p>
                      <a:r>
                        <a:rPr lang="en-US" sz="1600" dirty="0"/>
                        <a:t>The shared secret used for this </a:t>
                      </a:r>
                      <a:r>
                        <a:rPr lang="en-US" sz="1600" dirty="0" err="1"/>
                        <a:t>NetworkConnection</a:t>
                      </a:r>
                      <a:r>
                        <a:rPr lang="en-US" sz="1600" dirty="0"/>
                        <a:t>. Note this is write-only property and the value of this field is not shown in the GET of </a:t>
                      </a:r>
                      <a:r>
                        <a:rPr lang="en-US" sz="1600" dirty="0" err="1"/>
                        <a:t>networkConnections</a:t>
                      </a:r>
                      <a:r>
                        <a:rPr lang="en-US" sz="1600" dirty="0"/>
                        <a:t>.</a:t>
                      </a:r>
                    </a:p>
                  </a:txBody>
                  <a:tcPr/>
                </a:tc>
                <a:extLst>
                  <a:ext uri="{0D108BD9-81ED-4DB2-BD59-A6C34878D82A}">
                    <a16:rowId xmlns:a16="http://schemas.microsoft.com/office/drawing/2014/main" val="2596706004"/>
                  </a:ext>
                </a:extLst>
              </a:tr>
              <a:tr h="370840">
                <a:tc>
                  <a:txBody>
                    <a:bodyPr/>
                    <a:lstStyle/>
                    <a:p>
                      <a:r>
                        <a:rPr lang="en-US" sz="1600" dirty="0" err="1"/>
                        <a:t>ipsecConfiguration.mainMode</a:t>
                      </a:r>
                      <a:endParaRPr lang="en-US" sz="1600" dirty="0"/>
                    </a:p>
                  </a:txBody>
                  <a:tcPr/>
                </a:tc>
                <a:tc>
                  <a:txBody>
                    <a:bodyPr/>
                    <a:lstStyle/>
                    <a:p>
                      <a:r>
                        <a:rPr lang="en-US" sz="1600" dirty="0"/>
                        <a:t>Main mode IPsec configuration details, as specified in [</a:t>
                      </a:r>
                      <a:r>
                        <a:rPr lang="en-US" sz="1600" dirty="0">
                          <a:hlinkClick r:id="rId3"/>
                        </a:rPr>
                        <a:t>RFC2409</a:t>
                      </a:r>
                      <a:r>
                        <a:rPr lang="en-US" sz="1600" dirty="0"/>
                        <a:t>].</a:t>
                      </a:r>
                    </a:p>
                  </a:txBody>
                  <a:tcPr/>
                </a:tc>
                <a:extLst>
                  <a:ext uri="{0D108BD9-81ED-4DB2-BD59-A6C34878D82A}">
                    <a16:rowId xmlns:a16="http://schemas.microsoft.com/office/drawing/2014/main" val="4134221692"/>
                  </a:ext>
                </a:extLst>
              </a:tr>
              <a:tr h="478367">
                <a:tc>
                  <a:txBody>
                    <a:bodyPr/>
                    <a:lstStyle/>
                    <a:p>
                      <a:r>
                        <a:rPr lang="en-US" sz="1600" dirty="0" err="1"/>
                        <a:t>ipsecConfiguration.quickMode</a:t>
                      </a:r>
                      <a:endParaRPr lang="en-US" sz="1600" dirty="0"/>
                    </a:p>
                  </a:txBody>
                  <a:tcPr/>
                </a:tc>
                <a:tc>
                  <a:txBody>
                    <a:bodyPr/>
                    <a:lstStyle/>
                    <a:p>
                      <a:r>
                        <a:rPr lang="en-US" sz="1600" dirty="0"/>
                        <a:t>Quick mode IPsec configuration.</a:t>
                      </a:r>
                    </a:p>
                  </a:txBody>
                  <a:tcPr/>
                </a:tc>
                <a:extLst>
                  <a:ext uri="{0D108BD9-81ED-4DB2-BD59-A6C34878D82A}">
                    <a16:rowId xmlns:a16="http://schemas.microsoft.com/office/drawing/2014/main" val="487046670"/>
                  </a:ext>
                </a:extLst>
              </a:tr>
              <a:tr h="370840">
                <a:tc>
                  <a:txBody>
                    <a:bodyPr/>
                    <a:lstStyle/>
                    <a:p>
                      <a:r>
                        <a:rPr lang="en-US" sz="1400" dirty="0" err="1"/>
                        <a:t>ipsecConfiguration.localVpnTrafficSelector</a:t>
                      </a:r>
                      <a:endParaRPr lang="en-US" sz="1400" dirty="0"/>
                    </a:p>
                  </a:txBody>
                  <a:tcPr/>
                </a:tc>
                <a:tc>
                  <a:txBody>
                    <a:bodyPr/>
                    <a:lstStyle/>
                    <a:p>
                      <a:r>
                        <a:rPr lang="en-US" sz="1600" dirty="0"/>
                        <a:t>Indicates collection of IPsec </a:t>
                      </a:r>
                      <a:r>
                        <a:rPr lang="en-US" sz="1600" dirty="0" err="1"/>
                        <a:t>TrafficSelectors</a:t>
                      </a:r>
                      <a:r>
                        <a:rPr lang="en-US" sz="1600" dirty="0"/>
                        <a:t> on the host side. </a:t>
                      </a:r>
                    </a:p>
                  </a:txBody>
                  <a:tcPr/>
                </a:tc>
                <a:extLst>
                  <a:ext uri="{0D108BD9-81ED-4DB2-BD59-A6C34878D82A}">
                    <a16:rowId xmlns:a16="http://schemas.microsoft.com/office/drawing/2014/main" val="1272161295"/>
                  </a:ext>
                </a:extLst>
              </a:tr>
              <a:tr h="370840">
                <a:tc>
                  <a:txBody>
                    <a:bodyPr/>
                    <a:lstStyle/>
                    <a:p>
                      <a:r>
                        <a:rPr lang="en-US" sz="1400" dirty="0" err="1"/>
                        <a:t>ipsecConfiguration.remoteVpnTrafficSelector</a:t>
                      </a:r>
                      <a:endParaRPr lang="en-US" sz="1400" dirty="0"/>
                    </a:p>
                  </a:txBody>
                  <a:tcPr/>
                </a:tc>
                <a:tc>
                  <a:txBody>
                    <a:bodyPr/>
                    <a:lstStyle/>
                    <a:p>
                      <a:r>
                        <a:rPr lang="en-US" sz="1600" dirty="0"/>
                        <a:t>Indicates collection of IPsec </a:t>
                      </a:r>
                      <a:r>
                        <a:rPr lang="en-US" sz="1600" dirty="0" err="1"/>
                        <a:t>TrafficSelectors</a:t>
                      </a:r>
                      <a:r>
                        <a:rPr lang="en-US" sz="1600" dirty="0"/>
                        <a:t> on the tenant side.</a:t>
                      </a:r>
                    </a:p>
                  </a:txBody>
                  <a:tcPr/>
                </a:tc>
                <a:extLst>
                  <a:ext uri="{0D108BD9-81ED-4DB2-BD59-A6C34878D82A}">
                    <a16:rowId xmlns:a16="http://schemas.microsoft.com/office/drawing/2014/main" val="1409594174"/>
                  </a:ext>
                </a:extLst>
              </a:tr>
              <a:tr h="4157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err="1"/>
                        <a:t>SourceIPAddress</a:t>
                      </a:r>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a:t>
                      </a:r>
                      <a:r>
                        <a:rPr lang="en-US" sz="1600" dirty="0" err="1"/>
                        <a:t>sourceIPAddress</a:t>
                      </a:r>
                      <a:r>
                        <a:rPr lang="en-US" sz="1600" dirty="0"/>
                        <a:t> used by the tunnel configured within SDN.</a:t>
                      </a:r>
                    </a:p>
                  </a:txBody>
                  <a:tcPr/>
                </a:tc>
                <a:extLst>
                  <a:ext uri="{0D108BD9-81ED-4DB2-BD59-A6C34878D82A}">
                    <a16:rowId xmlns:a16="http://schemas.microsoft.com/office/drawing/2014/main" val="341772476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err="1"/>
                        <a:t>destinationIpAddress</a:t>
                      </a:r>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Indicates destination IP address of the tunnel. This is the external on-premises VPN device IP address.</a:t>
                      </a:r>
                    </a:p>
                  </a:txBody>
                  <a:tcPr/>
                </a:tc>
                <a:extLst>
                  <a:ext uri="{0D108BD9-81ED-4DB2-BD59-A6C34878D82A}">
                    <a16:rowId xmlns:a16="http://schemas.microsoft.com/office/drawing/2014/main" val="686957823"/>
                  </a:ext>
                </a:extLst>
              </a:tr>
            </a:tbl>
          </a:graphicData>
        </a:graphic>
      </p:graphicFrame>
    </p:spTree>
    <p:extLst>
      <p:ext uri="{BB962C8B-B14F-4D97-AF65-F5344CB8AC3E}">
        <p14:creationId xmlns:p14="http://schemas.microsoft.com/office/powerpoint/2010/main" val="82690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High availability for S2S IPsec</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782300"/>
          </a:xfrm>
        </p:spPr>
        <p:txBody>
          <a:bodyPr/>
          <a:lstStyle/>
          <a:p>
            <a:r>
              <a:rPr lang="en-US" sz="2000" dirty="0"/>
              <a:t>GWM stores the configuration of all deployed virtual Gateways.</a:t>
            </a:r>
          </a:p>
          <a:p>
            <a:r>
              <a:rPr lang="en-US" sz="2000" dirty="0"/>
              <a:t>When RAS Gateway fails, it impacts the connections hosted on the RAS Gateway.</a:t>
            </a:r>
          </a:p>
          <a:p>
            <a:r>
              <a:rPr lang="en-US" sz="2000" dirty="0"/>
              <a:t>GWM detects the failures, and performs:</a:t>
            </a:r>
          </a:p>
          <a:p>
            <a:pPr lvl="1"/>
            <a:r>
              <a:rPr lang="en-US" sz="1800" dirty="0"/>
              <a:t>Selects an empty standby RAS Gateway and converts the RAS Gateway to active.</a:t>
            </a:r>
          </a:p>
          <a:p>
            <a:pPr lvl="1"/>
            <a:r>
              <a:rPr lang="en-US" sz="1800" dirty="0"/>
              <a:t>Pushes configuration of connections to the active RAS Gateway.</a:t>
            </a:r>
          </a:p>
          <a:p>
            <a:pPr lvl="1"/>
            <a:r>
              <a:rPr lang="en-US" sz="1800" dirty="0"/>
              <a:t>Changes the NAT mappings on the SLB pool to point to new RAS Gateway.</a:t>
            </a:r>
          </a:p>
          <a:p>
            <a:r>
              <a:rPr lang="en-US" sz="2000" dirty="0"/>
              <a:t>IPsec connections will perform Main Mode / Quick Mode negotiations to re-establish tunnel.</a:t>
            </a:r>
          </a:p>
          <a:p>
            <a:r>
              <a:rPr lang="en-US" sz="2000" dirty="0"/>
              <a:t>If using BGP, peering will be re-established, and routes advertised.</a:t>
            </a:r>
          </a:p>
        </p:txBody>
      </p:sp>
    </p:spTree>
    <p:extLst>
      <p:ext uri="{BB962C8B-B14F-4D97-AF65-F5344CB8AC3E}">
        <p14:creationId xmlns:p14="http://schemas.microsoft.com/office/powerpoint/2010/main" val="77143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3471720"/>
          </a:xfrm>
        </p:spPr>
        <p:txBody>
          <a:bodyPr/>
          <a:lstStyle/>
          <a:p>
            <a:pPr marL="457200" indent="-457200">
              <a:buFont typeface="+mj-lt"/>
              <a:buAutoNum type="arabicPeriod"/>
            </a:pPr>
            <a:r>
              <a:rPr lang="en-US" sz="2400" dirty="0"/>
              <a:t>Create the </a:t>
            </a:r>
            <a:r>
              <a:rPr lang="en-US" sz="2400" dirty="0" err="1"/>
              <a:t>Fabrikam</a:t>
            </a:r>
            <a:r>
              <a:rPr lang="en-US" sz="2400" dirty="0"/>
              <a:t> virtual network and subnets​.</a:t>
            </a:r>
          </a:p>
          <a:p>
            <a:pPr marL="457200" indent="-457200">
              <a:buFont typeface="+mj-lt"/>
              <a:buAutoNum type="arabicPeriod"/>
            </a:pPr>
            <a:r>
              <a:rPr lang="en-US" sz="2400" dirty="0"/>
              <a:t>Create the virtual Gateway​.</a:t>
            </a:r>
          </a:p>
          <a:p>
            <a:pPr marL="457200" indent="-457200">
              <a:buFont typeface="+mj-lt"/>
              <a:buAutoNum type="arabicPeriod"/>
            </a:pPr>
            <a:r>
              <a:rPr lang="en-US" sz="2400" dirty="0"/>
              <a:t>Create the S2S IPsec connection​.</a:t>
            </a:r>
          </a:p>
          <a:p>
            <a:pPr marL="457200" indent="-457200">
              <a:buFont typeface="+mj-lt"/>
              <a:buAutoNum type="arabicPeriod"/>
            </a:pPr>
            <a:r>
              <a:rPr lang="en-US" sz="2400" dirty="0"/>
              <a:t>Configure the Fabrikam-GW01 Gateway​.</a:t>
            </a:r>
          </a:p>
          <a:p>
            <a:pPr marL="457200" indent="-457200">
              <a:buFont typeface="+mj-lt"/>
              <a:buAutoNum type="arabicPeriod"/>
            </a:pPr>
            <a:r>
              <a:rPr lang="en-US" sz="2400" dirty="0"/>
              <a:t>Examine the Virtual Gateways resource​.</a:t>
            </a:r>
          </a:p>
          <a:p>
            <a:pPr marL="457200" indent="-457200">
              <a:buFont typeface="+mj-lt"/>
              <a:buAutoNum type="arabicPeriod"/>
            </a:pPr>
            <a:r>
              <a:rPr lang="en-US" sz="2400" dirty="0"/>
              <a:t>Examine the Gateways and Gateway pools.</a:t>
            </a:r>
          </a:p>
          <a:p>
            <a:pPr marL="457200" indent="-457200">
              <a:buFont typeface="+mj-lt"/>
              <a:buAutoNum type="arabicPeriod"/>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Examine the VFP (Azure Virtual Filtering Platform</a:t>
            </a:r>
            <a:r>
              <a:rPr lang="en-US" sz="2400">
                <a:effectLst/>
                <a:latin typeface="Calibri" panose="020F0502020204030204" pitchFamily="34" charset="0"/>
                <a:ea typeface="Times New Roman" panose="02020603050405020304" pitchFamily="18" charset="0"/>
                <a:cs typeface="Times New Roman" panose="02020603050405020304" pitchFamily="18" charset="0"/>
              </a:rPr>
              <a:t>) policies </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applied to Fabrikam-VM1.</a:t>
            </a:r>
          </a:p>
          <a:p>
            <a:pPr marL="457200" indent="-457200">
              <a:buFont typeface="+mj-lt"/>
              <a:buAutoNum type="arabicPeriod"/>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Enable IPSec </a:t>
            </a:r>
            <a:r>
              <a:rPr lang="en-US" sz="2400" dirty="0" err="1">
                <a:effectLst/>
                <a:latin typeface="Calibri" panose="020F0502020204030204" pitchFamily="34" charset="0"/>
                <a:ea typeface="Times New Roman" panose="02020603050405020304" pitchFamily="18" charset="0"/>
                <a:cs typeface="Times New Roman" panose="02020603050405020304" pitchFamily="18" charset="0"/>
              </a:rPr>
              <a:t>FastPath</a:t>
            </a:r>
            <a:r>
              <a:rPr lang="en-US" sz="2400" dirty="0">
                <a:latin typeface="Calibri" panose="020F0502020204030204" pitchFamily="34" charset="0"/>
                <a:ea typeface="Times New Roman" panose="02020603050405020304" pitchFamily="18"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243149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Knowledge check</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142125"/>
          </a:xfrm>
        </p:spPr>
        <p:txBody>
          <a:bodyPr/>
          <a:lstStyle/>
          <a:p>
            <a:pPr marL="457200" indent="-457200">
              <a:buFont typeface="+mj-lt"/>
              <a:buAutoNum type="arabicPeriod"/>
            </a:pPr>
            <a:r>
              <a:rPr lang="en-US" sz="2400" dirty="0"/>
              <a:t>What is one of the primary reasons to leverage the S2S IPSec VPN?​</a:t>
            </a:r>
          </a:p>
          <a:p>
            <a:pPr marL="457200" indent="-457200">
              <a:buFont typeface="+mj-lt"/>
              <a:buAutoNum type="arabicPeriod"/>
            </a:pPr>
            <a:endParaRPr lang="en-US" sz="2400" dirty="0"/>
          </a:p>
          <a:p>
            <a:pPr marL="457200" indent="-457200">
              <a:buFont typeface="+mj-lt"/>
              <a:buAutoNum type="arabicPeriod"/>
            </a:pPr>
            <a:r>
              <a:rPr lang="en-US" sz="2400" dirty="0"/>
              <a:t>What two VPN types must be established before traffic can flow?​</a:t>
            </a:r>
          </a:p>
          <a:p>
            <a:pPr marL="457200" indent="-457200">
              <a:buFont typeface="+mj-lt"/>
              <a:buAutoNum type="arabicPeriod"/>
            </a:pPr>
            <a:endParaRPr lang="en-US" sz="2400" dirty="0"/>
          </a:p>
          <a:p>
            <a:pPr marL="457200" indent="-457200">
              <a:buFont typeface="+mj-lt"/>
              <a:buAutoNum type="arabicPeriod"/>
            </a:pPr>
            <a:r>
              <a:rPr lang="en-US" sz="2400" dirty="0"/>
              <a:t>Traffic for S2S IPSec VPNs are routed through the SLB MUXs.</a:t>
            </a:r>
          </a:p>
        </p:txBody>
      </p:sp>
    </p:spTree>
    <p:extLst>
      <p:ext uri="{BB962C8B-B14F-4D97-AF65-F5344CB8AC3E}">
        <p14:creationId xmlns:p14="http://schemas.microsoft.com/office/powerpoint/2010/main" val="2971020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fontScale="92500"/>
          </a:bodyPr>
          <a:lstStyle/>
          <a:p>
            <a:pPr>
              <a:lnSpc>
                <a:spcPct val="90000"/>
              </a:lnSpc>
              <a:spcAft>
                <a:spcPts val="600"/>
              </a:spcAft>
            </a:pPr>
            <a:r>
              <a:rPr lang="en-US" sz="4000" dirty="0"/>
              <a:t>Site-to-site (S2S) Generic Routing Encapsulation (GRE) virtual private network (VPN)</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What is GRE?</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2511457"/>
          </a:xfrm>
        </p:spPr>
        <p:txBody>
          <a:bodyPr vert="horz" wrap="square" lIns="0" tIns="0" rIns="0" bIns="0" rtlCol="0" anchor="t">
            <a:spAutoFit/>
          </a:bodyPr>
          <a:lstStyle/>
          <a:p>
            <a:r>
              <a:rPr lang="en-US" sz="2400" dirty="0">
                <a:cs typeface="Segoe UI"/>
              </a:rPr>
              <a:t>Generic Routing Encapsulation (GRE) is a lightweight tunneling protocol.</a:t>
            </a:r>
          </a:p>
          <a:p>
            <a:r>
              <a:rPr lang="en-US" sz="2400" dirty="0">
                <a:cs typeface="Segoe UI"/>
              </a:rPr>
              <a:t>Microsoft GRE can encapsulate both IPv4 and IPv6 traffic.</a:t>
            </a:r>
          </a:p>
          <a:p>
            <a:r>
              <a:rPr lang="en-US" sz="2400" dirty="0">
                <a:cs typeface="Segoe UI"/>
              </a:rPr>
              <a:t>RFC 2890 compliant, making it interoperable with other common devices.</a:t>
            </a:r>
          </a:p>
          <a:p>
            <a:r>
              <a:rPr lang="en-US" sz="2400" dirty="0">
                <a:cs typeface="Segoe UI"/>
              </a:rPr>
              <a:t>GRE based tunnels enable connectivity between tenant virtual networks and external networks.</a:t>
            </a:r>
          </a:p>
          <a:p>
            <a:r>
              <a:rPr lang="en-US" sz="2400" dirty="0">
                <a:cs typeface="Segoe UI"/>
              </a:rPr>
              <a:t>Ideal for tunneling where encryption of data is not required.</a:t>
            </a:r>
            <a:endParaRPr lang="en-US" dirty="0"/>
          </a:p>
        </p:txBody>
      </p:sp>
    </p:spTree>
    <p:extLst>
      <p:ext uri="{BB962C8B-B14F-4D97-AF65-F5344CB8AC3E}">
        <p14:creationId xmlns:p14="http://schemas.microsoft.com/office/powerpoint/2010/main" val="219486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Gateway overview and architecture</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GRE routing</a:t>
            </a:r>
          </a:p>
        </p:txBody>
      </p:sp>
      <p:sp>
        <p:nvSpPr>
          <p:cNvPr id="4" name="Text Placeholder 3"/>
          <p:cNvSpPr>
            <a:spLocks noGrp="1"/>
          </p:cNvSpPr>
          <p:nvPr>
            <p:ph idx="1"/>
          </p:nvPr>
        </p:nvSpPr>
        <p:spPr>
          <a:xfrm>
            <a:off x="584200" y="1435503"/>
            <a:ext cx="3773311" cy="3323987"/>
          </a:xfrm>
        </p:spPr>
        <p:txBody>
          <a:bodyPr vert="horz" wrap="square" lIns="0" tIns="0" rIns="0" bIns="0" rtlCol="0" anchor="t">
            <a:spAutoFit/>
          </a:bodyPr>
          <a:lstStyle/>
          <a:p>
            <a:r>
              <a:rPr lang="en-US" sz="2000" dirty="0"/>
              <a:t>Enables routing between virtual network and physical network.</a:t>
            </a:r>
          </a:p>
          <a:p>
            <a:pPr marL="0" indent="0">
              <a:buNone/>
            </a:pPr>
            <a:endParaRPr lang="en-US" sz="2000" dirty="0"/>
          </a:p>
          <a:p>
            <a:r>
              <a:rPr lang="en-US" sz="2000" dirty="0"/>
              <a:t>Layer 3 traffic is routed between the networks.</a:t>
            </a:r>
          </a:p>
          <a:p>
            <a:pPr marL="0" indent="0">
              <a:buNone/>
            </a:pPr>
            <a:endParaRPr lang="en-US" sz="2000" dirty="0"/>
          </a:p>
          <a:p>
            <a:r>
              <a:rPr lang="en-US" sz="2000" dirty="0"/>
              <a:t>Integrating BGP between the GRE devices allows for dynamic routing.</a:t>
            </a:r>
            <a:endParaRPr lang="en-US" dirty="0"/>
          </a:p>
        </p:txBody>
      </p:sp>
      <p:pic>
        <p:nvPicPr>
          <p:cNvPr id="7" name="Picture 6" descr="A diagram of a network tunnel">
            <a:extLst>
              <a:ext uri="{FF2B5EF4-FFF2-40B4-BE49-F238E27FC236}">
                <a16:creationId xmlns:a16="http://schemas.microsoft.com/office/drawing/2014/main" id="{1037CE9B-2FC8-1B2F-D34A-C8FE2BF1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511" y="1551543"/>
            <a:ext cx="7246227" cy="2587502"/>
          </a:xfrm>
          <a:prstGeom prst="rect">
            <a:avLst/>
          </a:prstGeom>
        </p:spPr>
      </p:pic>
    </p:spTree>
    <p:extLst>
      <p:ext uri="{BB962C8B-B14F-4D97-AF65-F5344CB8AC3E}">
        <p14:creationId xmlns:p14="http://schemas.microsoft.com/office/powerpoint/2010/main" val="2034336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GRE routing with VLAN</a:t>
            </a:r>
          </a:p>
        </p:txBody>
      </p:sp>
      <p:sp>
        <p:nvSpPr>
          <p:cNvPr id="4" name="Text Placeholder 3"/>
          <p:cNvSpPr>
            <a:spLocks noGrp="1"/>
          </p:cNvSpPr>
          <p:nvPr>
            <p:ph idx="1"/>
          </p:nvPr>
        </p:nvSpPr>
        <p:spPr>
          <a:xfrm>
            <a:off x="584200" y="1435503"/>
            <a:ext cx="5255491" cy="1661993"/>
          </a:xfrm>
        </p:spPr>
        <p:txBody>
          <a:bodyPr vert="horz" wrap="square" lIns="0" tIns="0" rIns="0" bIns="0" rtlCol="0" anchor="t">
            <a:spAutoFit/>
          </a:bodyPr>
          <a:lstStyle/>
          <a:p>
            <a:r>
              <a:rPr lang="en-US" sz="2000" dirty="0"/>
              <a:t>VLANs can be integrated with virtual networks.</a:t>
            </a:r>
          </a:p>
          <a:p>
            <a:pPr marL="0" indent="0">
              <a:buNone/>
            </a:pPr>
            <a:endParaRPr lang="en-US" sz="2000" dirty="0"/>
          </a:p>
          <a:p>
            <a:r>
              <a:rPr lang="en-US" sz="2000" dirty="0"/>
              <a:t>Provides isolation of traffic once traffic has entered physical network.</a:t>
            </a:r>
            <a:endParaRPr lang="en-US" dirty="0"/>
          </a:p>
        </p:txBody>
      </p:sp>
      <p:pic>
        <p:nvPicPr>
          <p:cNvPr id="7" name="Picture 6" descr="A diagram of a network">
            <a:extLst>
              <a:ext uri="{FF2B5EF4-FFF2-40B4-BE49-F238E27FC236}">
                <a16:creationId xmlns:a16="http://schemas.microsoft.com/office/drawing/2014/main" id="{EA44B529-92F7-5933-E025-91612DF49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783" y="3292820"/>
            <a:ext cx="8164162" cy="3209524"/>
          </a:xfrm>
          <a:prstGeom prst="rect">
            <a:avLst/>
          </a:prstGeom>
        </p:spPr>
      </p:pic>
    </p:spTree>
    <p:extLst>
      <p:ext uri="{BB962C8B-B14F-4D97-AF65-F5344CB8AC3E}">
        <p14:creationId xmlns:p14="http://schemas.microsoft.com/office/powerpoint/2010/main" val="137944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cs typeface="Segoe UI"/>
              </a:rPr>
              <a:t>Network connections resource (S2S GRE)</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60061552"/>
              </p:ext>
            </p:extLst>
          </p:nvPr>
        </p:nvGraphicFramePr>
        <p:xfrm>
          <a:off x="584200" y="1435100"/>
          <a:ext cx="11018520" cy="1878785"/>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SourceIPAddress</a:t>
                      </a:r>
                      <a:endParaRPr lang="en-US" sz="1600" dirty="0"/>
                    </a:p>
                  </a:txBody>
                  <a:tcPr/>
                </a:tc>
                <a:tc>
                  <a:txBody>
                    <a:bodyPr/>
                    <a:lstStyle/>
                    <a:p>
                      <a:r>
                        <a:rPr lang="en-US" sz="1600" dirty="0"/>
                        <a:t>Indicates </a:t>
                      </a:r>
                      <a:r>
                        <a:rPr lang="en-US" sz="1600" dirty="0" err="1"/>
                        <a:t>sourceIPAddress</a:t>
                      </a:r>
                      <a:r>
                        <a:rPr lang="en-US" sz="1600" dirty="0"/>
                        <a:t> used by the tunnel. </a:t>
                      </a:r>
                    </a:p>
                  </a:txBody>
                  <a:tcPr/>
                </a:tc>
                <a:extLst>
                  <a:ext uri="{0D108BD9-81ED-4DB2-BD59-A6C34878D82A}">
                    <a16:rowId xmlns:a16="http://schemas.microsoft.com/office/drawing/2014/main" val="2217241799"/>
                  </a:ext>
                </a:extLst>
              </a:tr>
              <a:tr h="370840">
                <a:tc>
                  <a:txBody>
                    <a:bodyPr/>
                    <a:lstStyle/>
                    <a:p>
                      <a:r>
                        <a:rPr lang="en-US" sz="1600" dirty="0" err="1"/>
                        <a:t>destinationIpAddress</a:t>
                      </a:r>
                      <a:endParaRPr lang="en-US" sz="1600" dirty="0"/>
                    </a:p>
                  </a:txBody>
                  <a:tcPr/>
                </a:tc>
                <a:tc>
                  <a:txBody>
                    <a:bodyPr/>
                    <a:lstStyle/>
                    <a:p>
                      <a:r>
                        <a:rPr lang="en-US" sz="1400" dirty="0"/>
                        <a:t>Indicates destination IP address of the tunnel.</a:t>
                      </a:r>
                    </a:p>
                  </a:txBody>
                  <a:tcPr/>
                </a:tc>
                <a:extLst>
                  <a:ext uri="{0D108BD9-81ED-4DB2-BD59-A6C34878D82A}">
                    <a16:rowId xmlns:a16="http://schemas.microsoft.com/office/drawing/2014/main" val="2548151105"/>
                  </a:ext>
                </a:extLst>
              </a:tr>
              <a:tr h="370840">
                <a:tc>
                  <a:txBody>
                    <a:bodyPr/>
                    <a:lstStyle/>
                    <a:p>
                      <a:r>
                        <a:rPr lang="en-US" sz="1600" dirty="0" err="1"/>
                        <a:t>greConfiguration</a:t>
                      </a:r>
                      <a:endParaRPr lang="en-US" sz="1600" dirty="0"/>
                    </a:p>
                  </a:txBody>
                  <a:tcPr/>
                </a:tc>
                <a:tc>
                  <a:txBody>
                    <a:bodyPr/>
                    <a:lstStyle/>
                    <a:p>
                      <a:r>
                        <a:rPr lang="en-US" sz="1400" dirty="0"/>
                        <a:t>Indicates details of GRE configuration</a:t>
                      </a:r>
                    </a:p>
                  </a:txBody>
                  <a:tcPr/>
                </a:tc>
                <a:extLst>
                  <a:ext uri="{0D108BD9-81ED-4DB2-BD59-A6C34878D82A}">
                    <a16:rowId xmlns:a16="http://schemas.microsoft.com/office/drawing/2014/main" val="2596706004"/>
                  </a:ext>
                </a:extLst>
              </a:tr>
              <a:tr h="370840">
                <a:tc>
                  <a:txBody>
                    <a:bodyPr/>
                    <a:lstStyle/>
                    <a:p>
                      <a:r>
                        <a:rPr lang="en-US" sz="1600" dirty="0" err="1"/>
                        <a:t>greConfiguration.greKey</a:t>
                      </a:r>
                      <a:endParaRPr lang="en-US" sz="1600" dirty="0"/>
                    </a:p>
                  </a:txBody>
                  <a:tcPr/>
                </a:tc>
                <a:tc>
                  <a:txBody>
                    <a:bodyPr/>
                    <a:lstStyle/>
                    <a:p>
                      <a:r>
                        <a:rPr lang="en-US" sz="1600" dirty="0"/>
                        <a:t>Indicates GRE key.</a:t>
                      </a:r>
                    </a:p>
                  </a:txBody>
                  <a:tcPr/>
                </a:tc>
                <a:extLst>
                  <a:ext uri="{0D108BD9-81ED-4DB2-BD59-A6C34878D82A}">
                    <a16:rowId xmlns:a16="http://schemas.microsoft.com/office/drawing/2014/main" val="4134221692"/>
                  </a:ext>
                </a:extLst>
              </a:tr>
            </a:tbl>
          </a:graphicData>
        </a:graphic>
      </p:graphicFrame>
    </p:spTree>
    <p:extLst>
      <p:ext uri="{BB962C8B-B14F-4D97-AF65-F5344CB8AC3E}">
        <p14:creationId xmlns:p14="http://schemas.microsoft.com/office/powerpoint/2010/main" val="3529009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High availability for S2S GRE</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4875181"/>
          </a:xfrm>
        </p:spPr>
        <p:txBody>
          <a:bodyPr vert="horz" wrap="square" lIns="0" tIns="0" rIns="0" bIns="0" rtlCol="0" anchor="t">
            <a:spAutoFit/>
          </a:bodyPr>
          <a:lstStyle/>
          <a:p>
            <a:r>
              <a:rPr lang="en-US" sz="2400" dirty="0">
                <a:cs typeface="Segoe UI"/>
              </a:rPr>
              <a:t>During Gateway deployment, every Gateway VM is assigned a VIP for GRE high availability.</a:t>
            </a:r>
          </a:p>
          <a:p>
            <a:r>
              <a:rPr lang="en-US" sz="2400" dirty="0">
                <a:cs typeface="Segoe UI"/>
              </a:rPr>
              <a:t>VIPs are assigned only to RAS Gateways within Gateway Pool that allows GRE.</a:t>
            </a:r>
          </a:p>
          <a:p>
            <a:r>
              <a:rPr lang="en-US" sz="2400" dirty="0">
                <a:cs typeface="Segoe UI"/>
              </a:rPr>
              <a:t>VIPs are advertised to the TORs directly by the RAS Gateways.</a:t>
            </a:r>
          </a:p>
          <a:p>
            <a:r>
              <a:rPr lang="en-US" sz="2400" dirty="0">
                <a:cs typeface="Segoe UI"/>
              </a:rPr>
              <a:t>Traffic is routed directly from TOR to RAS Gateways (bypassing SLB infrastructure).</a:t>
            </a:r>
          </a:p>
          <a:p>
            <a:r>
              <a:rPr lang="en-US" sz="2400" dirty="0">
                <a:cs typeface="Segoe UI"/>
              </a:rPr>
              <a:t>When Gateway failover happens, Gateway Manager copies the configuration data for the network connection as well as the VIP address to new standby RAS Gateway.</a:t>
            </a:r>
          </a:p>
          <a:p>
            <a:r>
              <a:rPr lang="en-US" sz="2400" dirty="0">
                <a:cs typeface="Segoe UI"/>
              </a:rPr>
              <a:t>VIP is then advertised to the TOR from the new RAS Gateway.</a:t>
            </a:r>
          </a:p>
          <a:p>
            <a:r>
              <a:rPr lang="en-US" sz="2400" dirty="0">
                <a:cs typeface="Segoe UI"/>
              </a:rPr>
              <a:t>If BGP enabled, route advertisement will occur automatically between the networks.</a:t>
            </a:r>
            <a:endParaRPr lang="en-US" sz="2400" dirty="0"/>
          </a:p>
        </p:txBody>
      </p:sp>
    </p:spTree>
    <p:extLst>
      <p:ext uri="{BB962C8B-B14F-4D97-AF65-F5344CB8AC3E}">
        <p14:creationId xmlns:p14="http://schemas.microsoft.com/office/powerpoint/2010/main" val="201499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S2S GRE</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625060"/>
          </a:xfrm>
        </p:spPr>
        <p:txBody>
          <a:bodyPr vert="horz" wrap="square" lIns="0" tIns="0" rIns="0" bIns="0" rtlCol="0" anchor="t">
            <a:spAutoFit/>
          </a:bodyPr>
          <a:lstStyle/>
          <a:p>
            <a:pPr marL="514350" indent="-514350">
              <a:buAutoNum type="arabicPeriod"/>
            </a:pPr>
            <a:r>
              <a:rPr lang="en-US" sz="2400" dirty="0">
                <a:cs typeface="Segoe UI"/>
              </a:rPr>
              <a:t>Traffic for the S2S GRE VPNs must route through SLB MUXs.</a:t>
            </a:r>
          </a:p>
          <a:p>
            <a:pPr marL="514350" indent="-514350">
              <a:buFont typeface="+mj-lt"/>
              <a:buAutoNum type="arabicPeriod"/>
            </a:pPr>
            <a:endParaRPr lang="en-US" sz="2400" dirty="0">
              <a:cs typeface="Segoe UI"/>
            </a:endParaRPr>
          </a:p>
          <a:p>
            <a:pPr marL="514350" indent="-514350">
              <a:buAutoNum type="arabicPeriod"/>
            </a:pPr>
            <a:r>
              <a:rPr lang="en-US" sz="2400" dirty="0">
                <a:cs typeface="Segoe UI"/>
              </a:rPr>
              <a:t>S2S GRE VPNs leverage encryption, enabling secure transit of data across the internet.</a:t>
            </a:r>
          </a:p>
        </p:txBody>
      </p:sp>
    </p:spTree>
    <p:extLst>
      <p:ext uri="{BB962C8B-B14F-4D97-AF65-F5344CB8AC3E}">
        <p14:creationId xmlns:p14="http://schemas.microsoft.com/office/powerpoint/2010/main" val="2563810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L3 forwarding Gateway</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What is an L3 forwarding Gateway?</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2880789"/>
          </a:xfrm>
        </p:spPr>
        <p:txBody>
          <a:bodyPr vert="horz" wrap="square" lIns="0" tIns="0" rIns="0" bIns="0" rtlCol="0" anchor="t">
            <a:spAutoFit/>
          </a:bodyPr>
          <a:lstStyle/>
          <a:p>
            <a:r>
              <a:rPr lang="en-US" sz="2400" dirty="0">
                <a:cs typeface="Segoe UI"/>
              </a:rPr>
              <a:t>Enables connectivity between tenant virtual networks and external networks.</a:t>
            </a:r>
          </a:p>
          <a:p>
            <a:r>
              <a:rPr lang="en-US" sz="2400" dirty="0">
                <a:cs typeface="Segoe UI"/>
              </a:rPr>
              <a:t>Gateway acts as a router between the virtualized and physical network.</a:t>
            </a:r>
          </a:p>
          <a:p>
            <a:r>
              <a:rPr lang="en-US" sz="2400" dirty="0">
                <a:cs typeface="Segoe UI"/>
              </a:rPr>
              <a:t>Tenants use their own VLAN tagged logical network for connectivity to physical network.</a:t>
            </a:r>
          </a:p>
          <a:p>
            <a:r>
              <a:rPr lang="en-US" sz="2400" dirty="0">
                <a:cs typeface="Segoe UI"/>
              </a:rPr>
              <a:t>TOR switches do not learn tenant’s VLAN tagged network dynamically.</a:t>
            </a:r>
          </a:p>
          <a:p>
            <a:r>
              <a:rPr lang="en-US" sz="2400" dirty="0">
                <a:cs typeface="Segoe UI"/>
              </a:rPr>
              <a:t>Routing for switches and routers between physical infrastructure and Gateway must be configured manually to ensure end-to-end connectivity.</a:t>
            </a:r>
            <a:endParaRPr lang="en-US" sz="2400" dirty="0"/>
          </a:p>
        </p:txBody>
      </p:sp>
    </p:spTree>
    <p:extLst>
      <p:ext uri="{BB962C8B-B14F-4D97-AF65-F5344CB8AC3E}">
        <p14:creationId xmlns:p14="http://schemas.microsoft.com/office/powerpoint/2010/main" val="377329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L3 Gateway example</a:t>
            </a:r>
            <a:endParaRPr lang="en-US" dirty="0"/>
          </a:p>
        </p:txBody>
      </p:sp>
      <p:pic>
        <p:nvPicPr>
          <p:cNvPr id="5" name="Content Placeholder 4" descr="A computer screen with a number of data">
            <a:extLst>
              <a:ext uri="{FF2B5EF4-FFF2-40B4-BE49-F238E27FC236}">
                <a16:creationId xmlns:a16="http://schemas.microsoft.com/office/drawing/2014/main" id="{035463FC-86D3-9116-26EF-4DE9EFA769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286" y="1850737"/>
            <a:ext cx="11279427" cy="3497118"/>
          </a:xfrm>
        </p:spPr>
      </p:pic>
    </p:spTree>
    <p:extLst>
      <p:ext uri="{BB962C8B-B14F-4D97-AF65-F5344CB8AC3E}">
        <p14:creationId xmlns:p14="http://schemas.microsoft.com/office/powerpoint/2010/main" val="315596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cs typeface="Segoe UI"/>
              </a:rPr>
              <a:t>Network connections resource (L3 forwarding)</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059974273"/>
              </p:ext>
            </p:extLst>
          </p:nvPr>
        </p:nvGraphicFramePr>
        <p:xfrm>
          <a:off x="584200" y="1435100"/>
          <a:ext cx="11018520" cy="2727992"/>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87728649"/>
                    </a:ext>
                  </a:extLst>
                </a:gridCol>
                <a:gridCol w="8249920">
                  <a:extLst>
                    <a:ext uri="{9D8B030D-6E8A-4147-A177-3AD203B41FA5}">
                      <a16:colId xmlns:a16="http://schemas.microsoft.com/office/drawing/2014/main" val="675364917"/>
                    </a:ext>
                  </a:extLst>
                </a:gridCol>
              </a:tblGrid>
              <a:tr h="370840">
                <a:tc>
                  <a:txBody>
                    <a:bodyPr/>
                    <a:lstStyle/>
                    <a:p>
                      <a:r>
                        <a:rPr lang="en-US" sz="1600" dirty="0"/>
                        <a:t>Property</a:t>
                      </a:r>
                    </a:p>
                  </a:txBody>
                  <a:tcPr/>
                </a:tc>
                <a:tc>
                  <a:txBody>
                    <a:bodyPr/>
                    <a:lstStyle/>
                    <a:p>
                      <a:r>
                        <a:rPr lang="en-US" sz="1600" dirty="0"/>
                        <a:t>Description</a:t>
                      </a:r>
                    </a:p>
                  </a:txBody>
                  <a:tcPr/>
                </a:tc>
                <a:extLst>
                  <a:ext uri="{0D108BD9-81ED-4DB2-BD59-A6C34878D82A}">
                    <a16:rowId xmlns:a16="http://schemas.microsoft.com/office/drawing/2014/main" val="1686409404"/>
                  </a:ext>
                </a:extLst>
              </a:tr>
              <a:tr h="395425">
                <a:tc>
                  <a:txBody>
                    <a:bodyPr/>
                    <a:lstStyle/>
                    <a:p>
                      <a:r>
                        <a:rPr lang="en-US" sz="1600" dirty="0" err="1"/>
                        <a:t>ipAddresses</a:t>
                      </a:r>
                      <a:endParaRPr lang="en-US" sz="1600" dirty="0"/>
                    </a:p>
                  </a:txBody>
                  <a:tcPr/>
                </a:tc>
                <a:tc>
                  <a:txBody>
                    <a:bodyPr/>
                    <a:lstStyle/>
                    <a:p>
                      <a:r>
                        <a:rPr lang="en-US" sz="1600" dirty="0"/>
                        <a:t>IP assigned in the tenant compartment for L3 interface.</a:t>
                      </a:r>
                    </a:p>
                  </a:txBody>
                  <a:tcPr/>
                </a:tc>
                <a:extLst>
                  <a:ext uri="{0D108BD9-81ED-4DB2-BD59-A6C34878D82A}">
                    <a16:rowId xmlns:a16="http://schemas.microsoft.com/office/drawing/2014/main" val="2217241799"/>
                  </a:ext>
                </a:extLst>
              </a:tr>
              <a:tr h="370840">
                <a:tc>
                  <a:txBody>
                    <a:bodyPr/>
                    <a:lstStyle/>
                    <a:p>
                      <a:r>
                        <a:rPr lang="en-US" sz="1600" dirty="0" err="1"/>
                        <a:t>ipAddresses.ipAddress</a:t>
                      </a:r>
                      <a:endParaRPr lang="en-US" sz="1600" dirty="0"/>
                    </a:p>
                  </a:txBody>
                  <a:tcPr/>
                </a:tc>
                <a:tc>
                  <a:txBody>
                    <a:bodyPr/>
                    <a:lstStyle/>
                    <a:p>
                      <a:r>
                        <a:rPr lang="en-US" sz="1600" dirty="0"/>
                        <a:t>IP address for L3 interface in tenant compartment.</a:t>
                      </a:r>
                    </a:p>
                  </a:txBody>
                  <a:tcPr/>
                </a:tc>
                <a:extLst>
                  <a:ext uri="{0D108BD9-81ED-4DB2-BD59-A6C34878D82A}">
                    <a16:rowId xmlns:a16="http://schemas.microsoft.com/office/drawing/2014/main" val="2548151105"/>
                  </a:ext>
                </a:extLst>
              </a:tr>
              <a:tr h="370840">
                <a:tc>
                  <a:txBody>
                    <a:bodyPr/>
                    <a:lstStyle/>
                    <a:p>
                      <a:r>
                        <a:rPr lang="en-US" sz="1600" dirty="0" err="1"/>
                        <a:t>PeerIpAddress</a:t>
                      </a:r>
                      <a:endParaRPr lang="en-US" sz="1600" dirty="0"/>
                    </a:p>
                  </a:txBody>
                  <a:tcPr/>
                </a:tc>
                <a:tc>
                  <a:txBody>
                    <a:bodyPr/>
                    <a:lstStyle/>
                    <a:p>
                      <a:r>
                        <a:rPr lang="en-US" sz="1600" dirty="0"/>
                        <a:t>Indicates peer IP address to which connection is made. Used by L3 interface.</a:t>
                      </a:r>
                    </a:p>
                  </a:txBody>
                  <a:tcPr/>
                </a:tc>
                <a:extLst>
                  <a:ext uri="{0D108BD9-81ED-4DB2-BD59-A6C34878D82A}">
                    <a16:rowId xmlns:a16="http://schemas.microsoft.com/office/drawing/2014/main" val="2596706004"/>
                  </a:ext>
                </a:extLst>
              </a:tr>
              <a:tr h="370840">
                <a:tc>
                  <a:txBody>
                    <a:bodyPr/>
                    <a:lstStyle/>
                    <a:p>
                      <a:r>
                        <a:rPr lang="en-US" sz="1600" dirty="0" err="1"/>
                        <a:t>routes.nextHop</a:t>
                      </a:r>
                      <a:endParaRPr lang="en-US" sz="1600" dirty="0"/>
                    </a:p>
                  </a:txBody>
                  <a:tcPr/>
                </a:tc>
                <a:tc>
                  <a:txBody>
                    <a:bodyPr/>
                    <a:lstStyle/>
                    <a:p>
                      <a:r>
                        <a:rPr lang="en-US" sz="1600" dirty="0"/>
                        <a:t>Next Hop of the routes.</a:t>
                      </a:r>
                    </a:p>
                  </a:txBody>
                  <a:tcPr/>
                </a:tc>
                <a:extLst>
                  <a:ext uri="{0D108BD9-81ED-4DB2-BD59-A6C34878D82A}">
                    <a16:rowId xmlns:a16="http://schemas.microsoft.com/office/drawing/2014/main" val="4134221692"/>
                  </a:ext>
                </a:extLst>
              </a:tr>
              <a:tr h="478367">
                <a:tc>
                  <a:txBody>
                    <a:bodyPr/>
                    <a:lstStyle/>
                    <a:p>
                      <a:r>
                        <a:rPr lang="en-US" sz="1600" dirty="0"/>
                        <a:t>l3Configuration</a:t>
                      </a:r>
                    </a:p>
                  </a:txBody>
                  <a:tcPr/>
                </a:tc>
                <a:tc>
                  <a:txBody>
                    <a:bodyPr/>
                    <a:lstStyle/>
                    <a:p>
                      <a:r>
                        <a:rPr lang="en-US" sz="1600" dirty="0"/>
                        <a:t>Indicates details of L3 configuration.</a:t>
                      </a:r>
                    </a:p>
                  </a:txBody>
                  <a:tcPr/>
                </a:tc>
                <a:extLst>
                  <a:ext uri="{0D108BD9-81ED-4DB2-BD59-A6C34878D82A}">
                    <a16:rowId xmlns:a16="http://schemas.microsoft.com/office/drawing/2014/main" val="487046670"/>
                  </a:ext>
                </a:extLst>
              </a:tr>
              <a:tr h="370840">
                <a:tc>
                  <a:txBody>
                    <a:bodyPr/>
                    <a:lstStyle/>
                    <a:p>
                      <a:r>
                        <a:rPr lang="en-US" sz="1600" dirty="0"/>
                        <a:t>l3Configuration.vlanSubnet</a:t>
                      </a:r>
                    </a:p>
                  </a:txBody>
                  <a:tcPr/>
                </a:tc>
                <a:tc>
                  <a:txBody>
                    <a:bodyPr/>
                    <a:lstStyle/>
                    <a:p>
                      <a:r>
                        <a:rPr lang="en-US" sz="1600" dirty="0"/>
                        <a:t>Reference to a logical subnet of L3 connection.</a:t>
                      </a:r>
                    </a:p>
                  </a:txBody>
                  <a:tcPr/>
                </a:tc>
                <a:extLst>
                  <a:ext uri="{0D108BD9-81ED-4DB2-BD59-A6C34878D82A}">
                    <a16:rowId xmlns:a16="http://schemas.microsoft.com/office/drawing/2014/main" val="1272161295"/>
                  </a:ext>
                </a:extLst>
              </a:tr>
            </a:tbl>
          </a:graphicData>
        </a:graphic>
      </p:graphicFrame>
    </p:spTree>
    <p:extLst>
      <p:ext uri="{BB962C8B-B14F-4D97-AF65-F5344CB8AC3E}">
        <p14:creationId xmlns:p14="http://schemas.microsoft.com/office/powerpoint/2010/main" val="2950713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High availability for L3 forwarding Gateways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2880789"/>
          </a:xfrm>
        </p:spPr>
        <p:txBody>
          <a:bodyPr vert="horz" wrap="square" lIns="0" tIns="0" rIns="0" bIns="0" rtlCol="0" anchor="t">
            <a:spAutoFit/>
          </a:bodyPr>
          <a:lstStyle/>
          <a:p>
            <a:r>
              <a:rPr lang="en-US" sz="2400" dirty="0">
                <a:cs typeface="Segoe UI"/>
              </a:rPr>
              <a:t>During failover, Gateway Manager selects one of the standby Gateways from pool and re-provisions the network connections and routing.</a:t>
            </a:r>
          </a:p>
          <a:p>
            <a:r>
              <a:rPr lang="en-US" sz="2400" dirty="0">
                <a:cs typeface="Segoe UI"/>
              </a:rPr>
              <a:t>L3 Forwarding Gateway's L3 IP address is moved to the new Gateway.</a:t>
            </a:r>
          </a:p>
          <a:p>
            <a:r>
              <a:rPr lang="en-US" sz="2400" dirty="0">
                <a:cs typeface="Segoe UI"/>
              </a:rPr>
              <a:t>Remote physical infrastructure will re-establish connectivity to the L3 IP address.</a:t>
            </a:r>
          </a:p>
          <a:p>
            <a:r>
              <a:rPr lang="en-US" sz="2400" dirty="0">
                <a:cs typeface="Segoe UI"/>
              </a:rPr>
              <a:t>The BGP IP address is also moved during this operation.</a:t>
            </a:r>
          </a:p>
          <a:p>
            <a:r>
              <a:rPr lang="en-US" sz="2400" dirty="0">
                <a:cs typeface="Segoe UI"/>
              </a:rPr>
              <a:t>If BGP routing is enabled, BGP connection will be re-established with route advertisement exchanged.</a:t>
            </a:r>
            <a:endParaRPr lang="en-US" sz="2400" dirty="0"/>
          </a:p>
        </p:txBody>
      </p:sp>
    </p:spTree>
    <p:extLst>
      <p:ext uri="{BB962C8B-B14F-4D97-AF65-F5344CB8AC3E}">
        <p14:creationId xmlns:p14="http://schemas.microsoft.com/office/powerpoint/2010/main" val="93120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RAS Gateway overview</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5098302"/>
          </a:xfrm>
        </p:spPr>
        <p:txBody>
          <a:bodyPr vert="horz" wrap="square" lIns="0" tIns="0" rIns="0" bIns="0" rtlCol="0">
            <a:noAutofit/>
          </a:bodyPr>
          <a:lstStyle/>
          <a:p>
            <a:r>
              <a:rPr lang="en-US" sz="2400" dirty="0"/>
              <a:t>RAS Gateway is a software-based BGP capable router.</a:t>
            </a:r>
          </a:p>
          <a:p>
            <a:r>
              <a:rPr lang="en-US" sz="2400" dirty="0"/>
              <a:t>Leverages Windows Routing and Remote Access (RRAS).</a:t>
            </a:r>
          </a:p>
          <a:p>
            <a:r>
              <a:rPr lang="en-US" sz="2400" dirty="0"/>
              <a:t>Can route traffic between a virtual network and another network, either local or remote (on-premises).</a:t>
            </a:r>
          </a:p>
          <a:p>
            <a:r>
              <a:rPr lang="en-US" sz="2400" dirty="0"/>
              <a:t>Multiple instances of RAS Gateway virtual machines (VMs) can provide high availability and failover when combined into a pool.</a:t>
            </a:r>
          </a:p>
          <a:p>
            <a:r>
              <a:rPr lang="en-US" sz="2400" dirty="0"/>
              <a:t>Pools can be scaled up or down by adding Gateways to pools, without disrupting services.</a:t>
            </a:r>
          </a:p>
        </p:txBody>
      </p:sp>
    </p:spTree>
    <p:extLst>
      <p:ext uri="{BB962C8B-B14F-4D97-AF65-F5344CB8AC3E}">
        <p14:creationId xmlns:p14="http://schemas.microsoft.com/office/powerpoint/2010/main" val="172712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028521"/>
          </a:xfrm>
        </p:spPr>
        <p:txBody>
          <a:bodyPr vert="horz" wrap="square" lIns="0" tIns="0" rIns="0" bIns="0" rtlCol="0" anchor="t">
            <a:spAutoFit/>
          </a:bodyPr>
          <a:lstStyle/>
          <a:p>
            <a:pPr marL="514350" indent="-514350">
              <a:buAutoNum type="arabicPeriod"/>
            </a:pPr>
            <a:r>
              <a:rPr lang="en-US" sz="2400" dirty="0">
                <a:cs typeface="Segoe UI"/>
              </a:rPr>
              <a:t>Create the Gateway subnet​.</a:t>
            </a:r>
          </a:p>
          <a:p>
            <a:pPr marL="514350" indent="-514350">
              <a:buAutoNum type="arabicPeriod"/>
            </a:pPr>
            <a:r>
              <a:rPr lang="en-US" sz="2400" dirty="0">
                <a:cs typeface="Segoe UI"/>
              </a:rPr>
              <a:t>Create the virtual Gateway​.</a:t>
            </a:r>
          </a:p>
          <a:p>
            <a:pPr marL="514350" indent="-514350">
              <a:buAutoNum type="arabicPeriod"/>
            </a:pPr>
            <a:r>
              <a:rPr lang="en-US" sz="2400" dirty="0">
                <a:cs typeface="Segoe UI"/>
              </a:rPr>
              <a:t>Create the logical network and subnet​.</a:t>
            </a:r>
          </a:p>
          <a:p>
            <a:pPr marL="514350" indent="-514350">
              <a:buAutoNum type="arabicPeriod"/>
            </a:pPr>
            <a:r>
              <a:rPr lang="en-US" sz="2400" dirty="0">
                <a:cs typeface="Segoe UI"/>
              </a:rPr>
              <a:t>Create the L3 connection​.</a:t>
            </a:r>
          </a:p>
          <a:p>
            <a:pPr marL="514350" indent="-514350">
              <a:buAutoNum type="arabicPeriod"/>
            </a:pPr>
            <a:r>
              <a:rPr lang="en-US" sz="2400" dirty="0">
                <a:cs typeface="Segoe UI"/>
              </a:rPr>
              <a:t>Configure the Contoso-GW01 Gateway​.</a:t>
            </a:r>
          </a:p>
          <a:p>
            <a:pPr marL="514350" indent="-514350">
              <a:buAutoNum type="arabicPeriod"/>
            </a:pPr>
            <a:r>
              <a:rPr lang="en-US" sz="2400" dirty="0">
                <a:cs typeface="Segoe UI"/>
              </a:rPr>
              <a:t>Examine the Gateways and Gateway pools.</a:t>
            </a:r>
          </a:p>
          <a:p>
            <a:pPr marL="514350" indent="-514350">
              <a:buAutoNum type="arabicPeriod"/>
            </a:pPr>
            <a:r>
              <a:rPr lang="en-US" sz="2400" dirty="0">
                <a:cs typeface="Segoe UI"/>
              </a:rPr>
              <a:t>Examine the VFP policies applied to FABRIKAM-VM1.</a:t>
            </a:r>
          </a:p>
        </p:txBody>
      </p:sp>
    </p:spTree>
    <p:extLst>
      <p:ext uri="{BB962C8B-B14F-4D97-AF65-F5344CB8AC3E}">
        <p14:creationId xmlns:p14="http://schemas.microsoft.com/office/powerpoint/2010/main" val="1342445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L3 forwarding Gateway</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625060"/>
          </a:xfrm>
        </p:spPr>
        <p:txBody>
          <a:bodyPr vert="horz" wrap="square" lIns="0" tIns="0" rIns="0" bIns="0" rtlCol="0" anchor="t">
            <a:spAutoFit/>
          </a:bodyPr>
          <a:lstStyle/>
          <a:p>
            <a:pPr marL="514350" indent="-514350">
              <a:buAutoNum type="arabicPeriod"/>
            </a:pPr>
            <a:r>
              <a:rPr lang="en-US" sz="2400" dirty="0">
                <a:cs typeface="Segoe UI"/>
              </a:rPr>
              <a:t>In what scenario is the L3 Gateway best for?</a:t>
            </a:r>
          </a:p>
          <a:p>
            <a:pPr marL="457200" indent="-457200">
              <a:buFont typeface="+mj-lt"/>
              <a:buAutoNum type="arabicPeriod"/>
            </a:pPr>
            <a:endParaRPr lang="en-US" sz="2400" dirty="0">
              <a:cs typeface="Segoe UI"/>
            </a:endParaRPr>
          </a:p>
          <a:p>
            <a:pPr marL="457200" indent="-457200">
              <a:buFont typeface="+mj-lt"/>
              <a:buAutoNum type="arabicPeriod"/>
            </a:pPr>
            <a:r>
              <a:rPr lang="en-US" sz="2400" dirty="0">
                <a:cs typeface="Segoe UI"/>
              </a:rPr>
              <a:t>What is one complexity around the L3 Gateway that tenants and operators must account for?</a:t>
            </a:r>
          </a:p>
        </p:txBody>
      </p:sp>
    </p:spTree>
    <p:extLst>
      <p:ext uri="{BB962C8B-B14F-4D97-AF65-F5344CB8AC3E}">
        <p14:creationId xmlns:p14="http://schemas.microsoft.com/office/powerpoint/2010/main" val="2028159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Component tracing</a:t>
            </a:r>
          </a:p>
        </p:txBody>
      </p:sp>
    </p:spTree>
    <p:extLst>
      <p:ext uri="{BB962C8B-B14F-4D97-AF65-F5344CB8AC3E}">
        <p14:creationId xmlns:p14="http://schemas.microsoft.com/office/powerpoint/2010/main" val="12600340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Trace logging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1551194"/>
          </a:xfrm>
        </p:spPr>
        <p:txBody>
          <a:bodyPr vert="horz" wrap="square" lIns="0" tIns="0" rIns="0" bIns="0" rtlCol="0" anchor="t">
            <a:spAutoFit/>
          </a:bodyPr>
          <a:lstStyle/>
          <a:p>
            <a:r>
              <a:rPr lang="en-US" sz="2400" dirty="0">
                <a:cs typeface="Segoe UI"/>
              </a:rPr>
              <a:t>As Gateway Service is part of the Network Controller, refer to the M2_Network_Controller module regarding trace logging settings.</a:t>
            </a:r>
          </a:p>
          <a:p>
            <a:r>
              <a:rPr lang="en-US" sz="2400" dirty="0">
                <a:cs typeface="Segoe UI"/>
              </a:rPr>
              <a:t>ETW events will contain information related to goal state, health monitoring and resource configuration.</a:t>
            </a:r>
            <a:endParaRPr lang="en-US" sz="2400" dirty="0"/>
          </a:p>
        </p:txBody>
      </p:sp>
    </p:spTree>
    <p:extLst>
      <p:ext uri="{BB962C8B-B14F-4D97-AF65-F5344CB8AC3E}">
        <p14:creationId xmlns:p14="http://schemas.microsoft.com/office/powerpoint/2010/main" val="2740373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IKE logs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3619452"/>
          </a:xfrm>
        </p:spPr>
        <p:txBody>
          <a:bodyPr vert="horz" wrap="square" lIns="0" tIns="0" rIns="0" bIns="0" rtlCol="0" anchor="t">
            <a:spAutoFit/>
          </a:bodyPr>
          <a:lstStyle/>
          <a:p>
            <a:r>
              <a:rPr lang="en-US" sz="2400" dirty="0">
                <a:cs typeface="Segoe UI"/>
              </a:rPr>
              <a:t>IKE logs have been updated to leverage </a:t>
            </a:r>
            <a:r>
              <a:rPr lang="en-US" sz="2400" dirty="0" err="1">
                <a:cs typeface="Segoe UI"/>
              </a:rPr>
              <a:t>TraceLogger</a:t>
            </a:r>
            <a:r>
              <a:rPr lang="en-US" sz="2400" dirty="0">
                <a:cs typeface="Segoe UI"/>
              </a:rPr>
              <a:t> to generate ETW events with Windows Server 2022.</a:t>
            </a:r>
          </a:p>
          <a:p>
            <a:r>
              <a:rPr lang="en-US" sz="2400" dirty="0">
                <a:cs typeface="Segoe UI"/>
              </a:rPr>
              <a:t>In previous versions, events can only be decoded using internal Microsoft symbols.</a:t>
            </a:r>
          </a:p>
          <a:p>
            <a:r>
              <a:rPr lang="en-US" sz="2400" dirty="0">
                <a:cs typeface="Segoe UI"/>
              </a:rPr>
              <a:t>ETW events are logged on the RAS Gateways and include data related to tunnel establishment and maintenance.</a:t>
            </a:r>
          </a:p>
          <a:p>
            <a:r>
              <a:rPr lang="en-US" sz="2400" dirty="0">
                <a:cs typeface="Segoe UI"/>
              </a:rPr>
              <a:t>ETW traces are binary and must be decoded to make it human readable.</a:t>
            </a:r>
          </a:p>
          <a:p>
            <a:r>
              <a:rPr lang="en-US" sz="2400" dirty="0">
                <a:cs typeface="Segoe UI"/>
              </a:rPr>
              <a:t>Need to be decoded by </a:t>
            </a:r>
            <a:r>
              <a:rPr lang="en-US" sz="2400" dirty="0" err="1">
                <a:cs typeface="Segoe UI"/>
              </a:rPr>
              <a:t>Netsh</a:t>
            </a:r>
            <a:r>
              <a:rPr lang="en-US" sz="2400" dirty="0">
                <a:cs typeface="Segoe UI"/>
              </a:rPr>
              <a:t>. For reliable decoding, needs to be decoded on the box where the trace was captured.</a:t>
            </a:r>
            <a:endParaRPr lang="en-US" sz="2400" dirty="0"/>
          </a:p>
        </p:txBody>
      </p:sp>
    </p:spTree>
    <p:extLst>
      <p:ext uri="{BB962C8B-B14F-4D97-AF65-F5344CB8AC3E}">
        <p14:creationId xmlns:p14="http://schemas.microsoft.com/office/powerpoint/2010/main" val="1145882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a:xfrm>
            <a:off x="588263" y="457200"/>
            <a:ext cx="11018520" cy="553998"/>
          </a:xfrm>
        </p:spPr>
        <p:txBody>
          <a:bodyPr/>
          <a:lstStyle/>
          <a:p>
            <a:r>
              <a:rPr lang="en-US" dirty="0"/>
              <a:t>Common IKE error codes</a:t>
            </a:r>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389616701"/>
              </p:ext>
            </p:extLst>
          </p:nvPr>
        </p:nvGraphicFramePr>
        <p:xfrm>
          <a:off x="584199" y="1435100"/>
          <a:ext cx="11018520" cy="3653367"/>
        </p:xfrm>
        <a:graphic>
          <a:graphicData uri="http://schemas.openxmlformats.org/drawingml/2006/table">
            <a:tbl>
              <a:tblPr firstRow="1" bandRow="1">
                <a:tableStyleId>{5C22544A-7EE6-4342-B048-85BDC9FD1C3A}</a:tableStyleId>
              </a:tblPr>
              <a:tblGrid>
                <a:gridCol w="2345268">
                  <a:extLst>
                    <a:ext uri="{9D8B030D-6E8A-4147-A177-3AD203B41FA5}">
                      <a16:colId xmlns:a16="http://schemas.microsoft.com/office/drawing/2014/main" val="187728649"/>
                    </a:ext>
                  </a:extLst>
                </a:gridCol>
                <a:gridCol w="3955594">
                  <a:extLst>
                    <a:ext uri="{9D8B030D-6E8A-4147-A177-3AD203B41FA5}">
                      <a16:colId xmlns:a16="http://schemas.microsoft.com/office/drawing/2014/main" val="675364917"/>
                    </a:ext>
                  </a:extLst>
                </a:gridCol>
                <a:gridCol w="4717658">
                  <a:extLst>
                    <a:ext uri="{9D8B030D-6E8A-4147-A177-3AD203B41FA5}">
                      <a16:colId xmlns:a16="http://schemas.microsoft.com/office/drawing/2014/main" val="1443550983"/>
                    </a:ext>
                  </a:extLst>
                </a:gridCol>
              </a:tblGrid>
              <a:tr h="370840">
                <a:tc>
                  <a:txBody>
                    <a:bodyPr/>
                    <a:lstStyle/>
                    <a:p>
                      <a:r>
                        <a:rPr lang="en-US" sz="1600" dirty="0"/>
                        <a:t>Error code</a:t>
                      </a:r>
                    </a:p>
                  </a:txBody>
                  <a:tcPr/>
                </a:tc>
                <a:tc>
                  <a:txBody>
                    <a:bodyPr/>
                    <a:lstStyle/>
                    <a:p>
                      <a:r>
                        <a:rPr lang="en-US" sz="1600" dirty="0"/>
                        <a:t>Error reason</a:t>
                      </a:r>
                    </a:p>
                  </a:txBody>
                  <a:tcPr/>
                </a:tc>
                <a:tc>
                  <a:txBody>
                    <a:bodyPr/>
                    <a:lstStyle/>
                    <a:p>
                      <a:r>
                        <a:rPr lang="en-US" sz="1600" dirty="0"/>
                        <a:t>Action</a:t>
                      </a:r>
                    </a:p>
                  </a:txBody>
                  <a:tcPr/>
                </a:tc>
                <a:extLst>
                  <a:ext uri="{0D108BD9-81ED-4DB2-BD59-A6C34878D82A}">
                    <a16:rowId xmlns:a16="http://schemas.microsoft.com/office/drawing/2014/main" val="1686409404"/>
                  </a:ext>
                </a:extLst>
              </a:tr>
              <a:tr h="395425">
                <a:tc>
                  <a:txBody>
                    <a:bodyPr/>
                    <a:lstStyle/>
                    <a:p>
                      <a:r>
                        <a:rPr lang="en-US" sz="1600" dirty="0"/>
                        <a:t>13868</a:t>
                      </a:r>
                    </a:p>
                  </a:txBody>
                  <a:tcPr/>
                </a:tc>
                <a:tc>
                  <a:txBody>
                    <a:bodyPr/>
                    <a:lstStyle/>
                    <a:p>
                      <a:r>
                        <a:rPr lang="en-US" sz="1600" dirty="0"/>
                        <a:t>ERROR_IPSEC_IKE_POLICY_MATCH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Make sure the policies match and the remote Gateway supports Any Traffic Selectors.</a:t>
                      </a:r>
                    </a:p>
                  </a:txBody>
                  <a:tcPr/>
                </a:tc>
                <a:extLst>
                  <a:ext uri="{0D108BD9-81ED-4DB2-BD59-A6C34878D82A}">
                    <a16:rowId xmlns:a16="http://schemas.microsoft.com/office/drawing/2014/main" val="2217241799"/>
                  </a:ext>
                </a:extLst>
              </a:tr>
              <a:tr h="370840">
                <a:tc>
                  <a:txBody>
                    <a:bodyPr/>
                    <a:lstStyle/>
                    <a:p>
                      <a:r>
                        <a:rPr lang="en-US" sz="1600" dirty="0"/>
                        <a:t>13801</a:t>
                      </a:r>
                    </a:p>
                  </a:txBody>
                  <a:tcPr/>
                </a:tc>
                <a:tc>
                  <a:txBody>
                    <a:bodyPr/>
                    <a:lstStyle/>
                    <a:p>
                      <a:r>
                        <a:rPr lang="en-US" sz="1600" dirty="0"/>
                        <a:t>ERROR_IPSEC_IKE_AUTH_FAIL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Make sure the PSK (Pre-Shared Key) is properly set on both sides.</a:t>
                      </a:r>
                    </a:p>
                  </a:txBody>
                  <a:tcPr/>
                </a:tc>
                <a:extLst>
                  <a:ext uri="{0D108BD9-81ED-4DB2-BD59-A6C34878D82A}">
                    <a16:rowId xmlns:a16="http://schemas.microsoft.com/office/drawing/2014/main" val="2548151105"/>
                  </a:ext>
                </a:extLst>
              </a:tr>
              <a:tr h="370840">
                <a:tc>
                  <a:txBody>
                    <a:bodyPr/>
                    <a:lstStyle/>
                    <a:p>
                      <a:r>
                        <a:rPr lang="en-US" sz="1600" dirty="0"/>
                        <a:t>13805</a:t>
                      </a:r>
                    </a:p>
                  </a:txBody>
                  <a:tcPr/>
                </a:tc>
                <a:tc>
                  <a:txBody>
                    <a:bodyPr/>
                    <a:lstStyle/>
                    <a:p>
                      <a:r>
                        <a:rPr lang="en-US" sz="1600" dirty="0"/>
                        <a:t>ERROR_IPSEC_IKE_TIMED_OUT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Negotiation timed out between the two devices. Investigate the remote VPN device and </a:t>
                      </a:r>
                      <a:r>
                        <a:rPr lang="en-US" sz="1600" dirty="0" err="1"/>
                        <a:t>datapath</a:t>
                      </a:r>
                      <a:r>
                        <a:rPr lang="en-US" sz="1600" dirty="0"/>
                        <a:t> between Azure Stack and remote VPN device. Verify UDP ports 500/4500 allowed.</a:t>
                      </a:r>
                    </a:p>
                  </a:txBody>
                  <a:tcPr/>
                </a:tc>
                <a:extLst>
                  <a:ext uri="{0D108BD9-81ED-4DB2-BD59-A6C34878D82A}">
                    <a16:rowId xmlns:a16="http://schemas.microsoft.com/office/drawing/2014/main" val="2596706004"/>
                  </a:ext>
                </a:extLst>
              </a:tr>
              <a:tr h="370840">
                <a:tc>
                  <a:txBody>
                    <a:bodyPr/>
                    <a:lstStyle/>
                    <a:p>
                      <a:r>
                        <a:rPr lang="en-US" sz="1600" dirty="0"/>
                        <a:t>13826</a:t>
                      </a:r>
                    </a:p>
                  </a:txBody>
                  <a:tcPr/>
                </a:tc>
                <a:tc>
                  <a:txBody>
                    <a:bodyPr/>
                    <a:lstStyle/>
                    <a:p>
                      <a:r>
                        <a:rPr lang="en-US" sz="1600" dirty="0"/>
                        <a:t>ERROR_IPSEC_IKE_INVALID_SIGNATURE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Make sure the PSK is properly set between the 2 Gateways (failure point: local).</a:t>
                      </a:r>
                    </a:p>
                  </a:txBody>
                  <a:tcPr/>
                </a:tc>
                <a:extLst>
                  <a:ext uri="{0D108BD9-81ED-4DB2-BD59-A6C34878D82A}">
                    <a16:rowId xmlns:a16="http://schemas.microsoft.com/office/drawing/2014/main" val="4134221692"/>
                  </a:ext>
                </a:extLst>
              </a:tr>
              <a:tr h="478367">
                <a:tc>
                  <a:txBody>
                    <a:bodyPr/>
                    <a:lstStyle/>
                    <a:p>
                      <a:r>
                        <a:rPr lang="en-US" sz="1600" dirty="0"/>
                        <a:t>809</a:t>
                      </a:r>
                    </a:p>
                  </a:txBody>
                  <a:tcPr/>
                </a:tc>
                <a:tc>
                  <a:txBody>
                    <a:bodyPr/>
                    <a:lstStyle/>
                    <a:p>
                      <a:r>
                        <a:rPr lang="en-US" sz="1600" dirty="0"/>
                        <a:t>ERROR_VPN_TIMEOUT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The remote Gateway is not responding.</a:t>
                      </a:r>
                    </a:p>
                  </a:txBody>
                  <a:tcPr/>
                </a:tc>
                <a:extLst>
                  <a:ext uri="{0D108BD9-81ED-4DB2-BD59-A6C34878D82A}">
                    <a16:rowId xmlns:a16="http://schemas.microsoft.com/office/drawing/2014/main" val="487046670"/>
                  </a:ext>
                </a:extLst>
              </a:tr>
            </a:tbl>
          </a:graphicData>
        </a:graphic>
      </p:graphicFrame>
    </p:spTree>
    <p:extLst>
      <p:ext uri="{BB962C8B-B14F-4D97-AF65-F5344CB8AC3E}">
        <p14:creationId xmlns:p14="http://schemas.microsoft.com/office/powerpoint/2010/main" val="2478615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Lab</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69332"/>
          </a:xfrm>
        </p:spPr>
        <p:txBody>
          <a:bodyPr vert="horz" wrap="square" lIns="0" tIns="0" rIns="0" bIns="0" rtlCol="0" anchor="t">
            <a:spAutoFit/>
          </a:bodyPr>
          <a:lstStyle/>
          <a:p>
            <a:pPr marL="514350" indent="-514350">
              <a:buAutoNum type="arabicPeriod"/>
            </a:pPr>
            <a:r>
              <a:rPr lang="en-US" sz="2400" dirty="0">
                <a:cs typeface="Segoe UI"/>
              </a:rPr>
              <a:t>Failover a RAS Gateway​.</a:t>
            </a:r>
          </a:p>
        </p:txBody>
      </p:sp>
    </p:spTree>
    <p:extLst>
      <p:ext uri="{BB962C8B-B14F-4D97-AF65-F5344CB8AC3E}">
        <p14:creationId xmlns:p14="http://schemas.microsoft.com/office/powerpoint/2010/main" val="155074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a:xfrm>
            <a:off x="588263" y="457200"/>
            <a:ext cx="11018520" cy="553998"/>
          </a:xfrm>
        </p:spPr>
        <p:txBody>
          <a:bodyPr/>
          <a:lstStyle/>
          <a:p>
            <a:r>
              <a:rPr lang="en-US" dirty="0">
                <a:cs typeface="Segoe UI"/>
              </a:rPr>
              <a:t>Knowledge check – trace logging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625060"/>
          </a:xfrm>
        </p:spPr>
        <p:txBody>
          <a:bodyPr vert="horz" wrap="square" lIns="0" tIns="0" rIns="0" bIns="0" rtlCol="0" anchor="t">
            <a:spAutoFit/>
          </a:bodyPr>
          <a:lstStyle/>
          <a:p>
            <a:pPr marL="514350" indent="-514350">
              <a:buAutoNum type="arabicPeriod"/>
            </a:pPr>
            <a:r>
              <a:rPr lang="en-US" sz="2400" dirty="0">
                <a:cs typeface="Segoe UI"/>
              </a:rPr>
              <a:t>If you are using Windows Server 2019, use NETSH TRACE CONVERT to decode the .</a:t>
            </a:r>
            <a:r>
              <a:rPr lang="en-US" sz="2400" dirty="0" err="1">
                <a:cs typeface="Segoe UI"/>
              </a:rPr>
              <a:t>etl</a:t>
            </a:r>
            <a:r>
              <a:rPr lang="en-US" sz="2400" dirty="0">
                <a:cs typeface="Segoe UI"/>
              </a:rPr>
              <a:t> files to understand why IKE authentication is failing.</a:t>
            </a:r>
          </a:p>
          <a:p>
            <a:pPr marL="457200" indent="-457200">
              <a:buFont typeface="+mj-lt"/>
              <a:buAutoNum type="arabicPeriod"/>
            </a:pPr>
            <a:endParaRPr lang="en-US" sz="2400" dirty="0">
              <a:cs typeface="Segoe UI"/>
            </a:endParaRPr>
          </a:p>
          <a:p>
            <a:pPr marL="514350" indent="-514350">
              <a:buAutoNum type="arabicPeriod"/>
            </a:pPr>
            <a:r>
              <a:rPr lang="en-US" sz="2400" dirty="0">
                <a:cs typeface="Segoe UI"/>
              </a:rPr>
              <a:t>Where can you find the logs related to Gateway Manager?</a:t>
            </a:r>
          </a:p>
        </p:txBody>
      </p:sp>
    </p:spTree>
    <p:extLst>
      <p:ext uri="{BB962C8B-B14F-4D97-AF65-F5344CB8AC3E}">
        <p14:creationId xmlns:p14="http://schemas.microsoft.com/office/powerpoint/2010/main" val="3204863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Resources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r>
              <a:rPr lang="en-US" sz="2000" dirty="0">
                <a:hlinkClick r:id="rId3"/>
              </a:rPr>
              <a:t>Gateways resource</a:t>
            </a:r>
            <a:endParaRPr lang="en-US" sz="2000" dirty="0"/>
          </a:p>
          <a:p>
            <a:r>
              <a:rPr lang="en-US" sz="2000" dirty="0" err="1">
                <a:hlinkClick r:id="rId4"/>
              </a:rPr>
              <a:t>VirtualGateways</a:t>
            </a:r>
            <a:r>
              <a:rPr lang="en-US" sz="2000" dirty="0">
                <a:hlinkClick r:id="rId4"/>
              </a:rPr>
              <a:t> resource</a:t>
            </a:r>
            <a:endParaRPr lang="en-US" sz="2000" dirty="0"/>
          </a:p>
          <a:p>
            <a:r>
              <a:rPr lang="en-US" sz="2000" dirty="0" err="1">
                <a:hlinkClick r:id="rId5"/>
              </a:rPr>
              <a:t>networkConnections</a:t>
            </a:r>
            <a:r>
              <a:rPr lang="en-US" sz="2000" dirty="0">
                <a:hlinkClick r:id="rId5"/>
              </a:rPr>
              <a:t> resource</a:t>
            </a:r>
            <a:endParaRPr lang="en-US" sz="2000" dirty="0"/>
          </a:p>
          <a:p>
            <a:r>
              <a:rPr lang="en-US" sz="2000" dirty="0">
                <a:hlinkClick r:id="rId6"/>
              </a:rPr>
              <a:t>GRE Tunneling in Windows Server 2016</a:t>
            </a:r>
            <a:endParaRPr lang="en-US" sz="2000" dirty="0"/>
          </a:p>
          <a:p>
            <a:r>
              <a:rPr lang="en-US" sz="2000" dirty="0">
                <a:hlinkClick r:id="rId7"/>
              </a:rPr>
              <a:t>RAS Gateway GRE Tunnel Throughput and Performance</a:t>
            </a:r>
            <a:endParaRPr lang="en-US" sz="2000" dirty="0"/>
          </a:p>
          <a:p>
            <a:r>
              <a:rPr lang="en-US" sz="2000" dirty="0">
                <a:hlinkClick r:id="rId8"/>
              </a:rPr>
              <a:t>What is RAS Gateway for Software Defined Networking?</a:t>
            </a:r>
            <a:endParaRPr lang="en-US" sz="2000" dirty="0"/>
          </a:p>
          <a:p>
            <a:r>
              <a:rPr lang="en-US" sz="2000" dirty="0">
                <a:hlinkClick r:id="rId9"/>
              </a:rPr>
              <a:t>RFC 4301 -  Security Architecture for the Internet Protocol</a:t>
            </a:r>
            <a:endParaRPr lang="en-US" sz="2000" dirty="0"/>
          </a:p>
          <a:p>
            <a:r>
              <a:rPr lang="en-US" sz="2000" dirty="0">
                <a:hlinkClick r:id="rId10"/>
              </a:rPr>
              <a:t>RFC 4302 - IP Authentication Header</a:t>
            </a:r>
            <a:endParaRPr lang="en-US" sz="2000" dirty="0"/>
          </a:p>
          <a:p>
            <a:r>
              <a:rPr lang="en-US" sz="2000" dirty="0">
                <a:hlinkClick r:id="rId11"/>
              </a:rPr>
              <a:t>RFC 4303 - IP Encapsulating Security Payload (ESP)</a:t>
            </a:r>
            <a:endParaRPr lang="en-US" sz="2000" dirty="0"/>
          </a:p>
          <a:p>
            <a:r>
              <a:rPr lang="en-US" sz="2000" dirty="0">
                <a:hlinkClick r:id="rId12"/>
              </a:rPr>
              <a:t>RFC 7296 - Internet Key Exchange Protocol Version 2 (IKEv2)</a:t>
            </a:r>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329986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(1/2)</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310416218"/>
              </p:ext>
            </p:extLst>
          </p:nvPr>
        </p:nvGraphicFramePr>
        <p:xfrm>
          <a:off x="584200" y="1435100"/>
          <a:ext cx="11018838" cy="47904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39542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1: Architecture</a:t>
                      </a:r>
                    </a:p>
                  </a:txBody>
                  <a:tcPr/>
                </a:tc>
                <a:tc>
                  <a:txBody>
                    <a:bodyPr/>
                    <a:lstStyle/>
                    <a:p>
                      <a:pPr marL="514350" indent="-514350">
                        <a:buAutoNum type="arabicPeriod"/>
                      </a:pPr>
                      <a:r>
                        <a:rPr lang="en-US" sz="1600" dirty="0">
                          <a:latin typeface="Segoe Sans Text (Body)"/>
                          <a:ea typeface="Batang"/>
                          <a:cs typeface="Segoe UI"/>
                        </a:rPr>
                        <a:t>In what version of Windows Server was </a:t>
                      </a:r>
                      <a:r>
                        <a:rPr lang="en-US" sz="1600" dirty="0" err="1">
                          <a:latin typeface="Segoe Sans Text (Body)"/>
                          <a:ea typeface="Batang"/>
                          <a:cs typeface="Segoe UI"/>
                        </a:rPr>
                        <a:t>FastPath</a:t>
                      </a:r>
                      <a:r>
                        <a:rPr lang="en-US" sz="1600" dirty="0">
                          <a:latin typeface="Segoe Sans Text (Body)"/>
                          <a:ea typeface="Batang"/>
                          <a:cs typeface="Segoe UI"/>
                        </a:rPr>
                        <a:t> introduced?</a:t>
                      </a:r>
                    </a:p>
                    <a:p>
                      <a:pPr marL="514350" indent="-514350">
                        <a:buAutoNum type="arabicPeriod"/>
                      </a:pPr>
                      <a:r>
                        <a:rPr lang="en-US" sz="1600" dirty="0">
                          <a:latin typeface="Segoe Sans Text (Body)"/>
                          <a:ea typeface="Batang"/>
                          <a:cs typeface="Segoe UI"/>
                        </a:rPr>
                        <a:t>Which protocol is used to configure policies to the RAS Gateways?</a:t>
                      </a:r>
                    </a:p>
                    <a:p>
                      <a:pPr marL="514350" indent="-514350">
                        <a:buAutoNum type="arabicPeriod"/>
                      </a:pPr>
                      <a:r>
                        <a:rPr lang="en-US" sz="1600" dirty="0">
                          <a:latin typeface="Segoe Sans Text (Body)"/>
                          <a:ea typeface="Batang"/>
                          <a:cs typeface="Segoe UI"/>
                        </a:rPr>
                        <a:t>What is a Gateway pool?</a:t>
                      </a:r>
                      <a:r>
                        <a:rPr lang="en-US" sz="1600" b="0" i="0" u="none" strike="noStrike" noProof="0" dirty="0">
                          <a:latin typeface="Segoe Sans Text (Body)"/>
                        </a:rPr>
                        <a:t>​</a:t>
                      </a:r>
                    </a:p>
                  </a:txBody>
                  <a:tcPr/>
                </a:tc>
                <a:tc>
                  <a:txBody>
                    <a:bodyPr/>
                    <a:lstStyle/>
                    <a:p>
                      <a:pPr marL="342900" indent="-342900">
                        <a:buAutoNum type="arabicPeriod"/>
                      </a:pPr>
                      <a:r>
                        <a:rPr lang="en-US" sz="1600" b="0" i="0" u="none" strike="noStrike" noProof="0" dirty="0">
                          <a:latin typeface="Segoe Sans Text (Body)"/>
                        </a:rPr>
                        <a:t>Windows Server 2019</a:t>
                      </a:r>
                    </a:p>
                    <a:p>
                      <a:pPr marL="342900" indent="-342900">
                        <a:buAutoNum type="arabicPeriod"/>
                      </a:pPr>
                      <a:r>
                        <a:rPr lang="en-US" sz="1600" b="0" i="0" u="none" strike="noStrike" noProof="0" dirty="0" err="1">
                          <a:latin typeface="Segoe Sans Text (Body)"/>
                        </a:rPr>
                        <a:t>WinRM</a:t>
                      </a:r>
                      <a:endParaRPr lang="en-US" sz="1600" b="0" i="0" u="none" strike="noStrike" noProof="0" dirty="0">
                        <a:latin typeface="Segoe Sans Text (Body)"/>
                      </a:endParaRPr>
                    </a:p>
                    <a:p>
                      <a:pPr marL="342900" indent="-342900">
                        <a:buAutoNum type="arabicPeriod"/>
                      </a:pPr>
                      <a:r>
                        <a:rPr lang="en-US" sz="1600" b="0" i="0" u="none" strike="noStrike" noProof="0" dirty="0">
                          <a:latin typeface="Segoe Sans Text (Body)"/>
                        </a:rPr>
                        <a:t>Consists of Gateways that provide S2S GRE, S2S IPSec and L3 services to tenants.</a:t>
                      </a:r>
                    </a:p>
                  </a:txBody>
                  <a:tcPr/>
                </a:tc>
                <a:extLst>
                  <a:ext uri="{0D108BD9-81ED-4DB2-BD59-A6C34878D82A}">
                    <a16:rowId xmlns:a16="http://schemas.microsoft.com/office/drawing/2014/main" val="22172417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2. Virtual Gateways</a:t>
                      </a:r>
                    </a:p>
                  </a:txBody>
                  <a:tcPr/>
                </a:tc>
                <a:tc>
                  <a:txBody>
                    <a:bodyPr/>
                    <a:lstStyle/>
                    <a:p>
                      <a:pPr marL="514350" indent="-514350">
                        <a:buAutoNum type="arabicPeriod"/>
                      </a:pPr>
                      <a:r>
                        <a:rPr lang="en-US" sz="1600" dirty="0">
                          <a:latin typeface="Segoe Sans Text (Body)"/>
                          <a:ea typeface="Batang"/>
                          <a:cs typeface="Segoe UI"/>
                        </a:rPr>
                        <a:t>What is a Virtual Gateway?</a:t>
                      </a:r>
                    </a:p>
                    <a:p>
                      <a:pPr marL="514350" indent="-514350">
                        <a:buAutoNum type="arabicPeriod"/>
                      </a:pPr>
                      <a:r>
                        <a:rPr lang="en-US" sz="1600" dirty="0">
                          <a:latin typeface="Segoe Sans Text (Body)"/>
                          <a:ea typeface="Batang"/>
                          <a:cs typeface="Segoe UI"/>
                        </a:rPr>
                        <a:t>You can only have a single Network Connection per Virtual Gateway?</a:t>
                      </a:r>
                    </a:p>
                    <a:p>
                      <a:pPr marL="514350" indent="-514350">
                        <a:buAutoNum type="arabicPeriod"/>
                      </a:pPr>
                      <a:r>
                        <a:rPr lang="en-US" sz="1600" dirty="0">
                          <a:latin typeface="Segoe Sans Text (Body)"/>
                          <a:ea typeface="Batang"/>
                          <a:cs typeface="Segoe UI"/>
                        </a:rPr>
                        <a:t>What route types exists?</a:t>
                      </a:r>
                    </a:p>
                  </a:txBody>
                  <a:tcPr/>
                </a:tc>
                <a:tc>
                  <a:txBody>
                    <a:bodyPr/>
                    <a:lstStyle/>
                    <a:p>
                      <a:pPr marL="342900" indent="-342900">
                        <a:buAutoNum type="arabicPeriod"/>
                      </a:pPr>
                      <a:r>
                        <a:rPr lang="en-US" sz="1600" dirty="0">
                          <a:latin typeface="Segoe Sans Text (Body)"/>
                        </a:rPr>
                        <a:t>Resource that contains the definition to enable cross-routing between virtual network and on-premises network.</a:t>
                      </a:r>
                    </a:p>
                    <a:p>
                      <a:pPr marL="342900" indent="-342900">
                        <a:buAutoNum type="arabicPeriod"/>
                      </a:pPr>
                      <a:r>
                        <a:rPr lang="en-US" sz="1600" dirty="0">
                          <a:latin typeface="Segoe Sans Text (Body)"/>
                        </a:rPr>
                        <a:t>False</a:t>
                      </a:r>
                    </a:p>
                    <a:p>
                      <a:pPr marL="342900" indent="-342900">
                        <a:buAutoNum type="arabicPeriod"/>
                      </a:pPr>
                      <a:r>
                        <a:rPr lang="en-US" sz="1600" dirty="0">
                          <a:latin typeface="Segoe Sans Text (Body)"/>
                        </a:rPr>
                        <a:t>Static and Dynamic (BGP)</a:t>
                      </a:r>
                    </a:p>
                  </a:txBody>
                  <a:tcPr/>
                </a:tc>
                <a:extLst>
                  <a:ext uri="{0D108BD9-81ED-4DB2-BD59-A6C34878D82A}">
                    <a16:rowId xmlns:a16="http://schemas.microsoft.com/office/drawing/2014/main" val="254815110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3. S2S IPSec</a:t>
                      </a:r>
                    </a:p>
                    <a:p>
                      <a:endParaRPr lang="en-US" sz="1600" dirty="0">
                        <a:latin typeface="Segoe Sans Text (Body)"/>
                      </a:endParaRPr>
                    </a:p>
                  </a:txBody>
                  <a:tcPr/>
                </a:tc>
                <a:tc>
                  <a:txBody>
                    <a:bodyPr/>
                    <a:lstStyle/>
                    <a:p>
                      <a:pPr marL="514350" indent="-514350">
                        <a:buAutoNum type="arabicPeriod"/>
                      </a:pPr>
                      <a:r>
                        <a:rPr lang="en-US" sz="1600" dirty="0">
                          <a:latin typeface="Segoe Sans Text (Body)"/>
                          <a:ea typeface="Batang"/>
                          <a:cs typeface="Segoe UI"/>
                        </a:rPr>
                        <a:t>What is one of the primary reasons to leverage S2S IPSec tunnel?</a:t>
                      </a:r>
                    </a:p>
                    <a:p>
                      <a:pPr marL="514350" indent="-514350">
                        <a:buAutoNum type="arabicPeriod"/>
                      </a:pPr>
                      <a:r>
                        <a:rPr lang="en-US" sz="1600" dirty="0">
                          <a:latin typeface="Segoe Sans Text (Body)"/>
                          <a:ea typeface="Batang"/>
                          <a:cs typeface="Segoe UI"/>
                        </a:rPr>
                        <a:t>What two tunnel types must be established before traffic can flow?</a:t>
                      </a:r>
                    </a:p>
                    <a:p>
                      <a:pPr marL="514350" indent="-514350">
                        <a:buAutoNum type="arabicPeriod"/>
                      </a:pPr>
                      <a:r>
                        <a:rPr lang="en-US" sz="1600" dirty="0">
                          <a:latin typeface="Segoe Sans Text (Body)"/>
                          <a:ea typeface="Batang"/>
                          <a:cs typeface="Segoe UI"/>
                        </a:rPr>
                        <a:t>Traffic for S2S IPSec tunnels are routed through the SLB </a:t>
                      </a:r>
                      <a:r>
                        <a:rPr lang="en-US" sz="1600" dirty="0" err="1">
                          <a:latin typeface="Segoe Sans Text (Body)"/>
                          <a:ea typeface="Batang"/>
                          <a:cs typeface="Segoe UI"/>
                        </a:rPr>
                        <a:t>MUXes</a:t>
                      </a:r>
                      <a:r>
                        <a:rPr lang="en-US" sz="1600" dirty="0">
                          <a:latin typeface="Segoe Sans Text (Body)"/>
                          <a:ea typeface="Batang"/>
                          <a:cs typeface="Segoe UI"/>
                        </a:rPr>
                        <a:t>.</a:t>
                      </a:r>
                    </a:p>
                  </a:txBody>
                  <a:tcPr/>
                </a:tc>
                <a:tc>
                  <a:txBody>
                    <a:bodyPr/>
                    <a:lstStyle/>
                    <a:p>
                      <a:pPr marL="342900" indent="-342900">
                        <a:buAutoNum type="arabicPeriod"/>
                      </a:pPr>
                      <a:r>
                        <a:rPr lang="en-US" sz="1600" dirty="0">
                          <a:latin typeface="Segoe Sans Text (Body)"/>
                        </a:rPr>
                        <a:t>Traffic is encrypted which is ideal when connecting locations across the public internet.</a:t>
                      </a:r>
                    </a:p>
                    <a:p>
                      <a:pPr marL="342900" indent="-342900">
                        <a:buAutoNum type="arabicPeriod"/>
                      </a:pPr>
                      <a:r>
                        <a:rPr lang="en-US" sz="1600" dirty="0">
                          <a:latin typeface="Segoe Sans Text (Body)"/>
                        </a:rPr>
                        <a:t>Phase 1 (main) and Phase 2 (quick)</a:t>
                      </a:r>
                    </a:p>
                    <a:p>
                      <a:pPr marL="342900" indent="-342900">
                        <a:buAutoNum type="arabicPeriod"/>
                      </a:pPr>
                      <a:r>
                        <a:rPr lang="en-US" sz="1600" dirty="0">
                          <a:latin typeface="Segoe Sans Text (Body)"/>
                        </a:rPr>
                        <a:t>True</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Features</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185333"/>
            <a:ext cx="11018520" cy="5401734"/>
          </a:xfrm>
        </p:spPr>
        <p:txBody>
          <a:bodyPr vert="horz" wrap="square" lIns="0" tIns="0" rIns="0" bIns="0" rtlCol="0" anchor="t">
            <a:noAutofit/>
          </a:bodyPr>
          <a:lstStyle/>
          <a:p>
            <a:r>
              <a:rPr lang="en-US" sz="2400" dirty="0"/>
              <a:t>Site-to-Site (S2S) IPSec VPN</a:t>
            </a:r>
          </a:p>
          <a:p>
            <a:pPr lvl="1"/>
            <a:r>
              <a:rPr lang="en-US" sz="1800" dirty="0"/>
              <a:t>Connect two networks at different physical locations.</a:t>
            </a:r>
          </a:p>
          <a:p>
            <a:pPr lvl="1"/>
            <a:r>
              <a:rPr lang="en-US" sz="1800" dirty="0"/>
              <a:t>Leverages an encrypted connection using IKEv2 and IPSec protocols.</a:t>
            </a:r>
          </a:p>
          <a:p>
            <a:r>
              <a:rPr lang="en-US" sz="2400" dirty="0"/>
              <a:t>Site-to-Site (S2S) GRE Tunnels</a:t>
            </a:r>
          </a:p>
          <a:p>
            <a:pPr lvl="1"/>
            <a:r>
              <a:rPr lang="en-US" sz="1800" dirty="0"/>
              <a:t>Generic Routing Encapsulation (GRE)-based tunnels.</a:t>
            </a:r>
          </a:p>
          <a:p>
            <a:pPr lvl="1"/>
            <a:r>
              <a:rPr lang="en-US" sz="1800" dirty="0"/>
              <a:t>Enable connectivity between tenant virtual network and external networks.</a:t>
            </a:r>
          </a:p>
          <a:p>
            <a:r>
              <a:rPr lang="en-US" sz="2400" dirty="0"/>
              <a:t>Layer 3 (L3) Forwarding</a:t>
            </a:r>
          </a:p>
          <a:p>
            <a:pPr lvl="1"/>
            <a:r>
              <a:rPr lang="en-US" sz="1800" dirty="0"/>
              <a:t>Enables connectivity between physical infrastructure and virtual infrastructure.</a:t>
            </a:r>
          </a:p>
          <a:p>
            <a:pPr lvl="1"/>
            <a:r>
              <a:rPr lang="en-US" sz="1800" dirty="0"/>
              <a:t>VMs in Virtual Network can directly connect to physical network through Gateway.</a:t>
            </a:r>
          </a:p>
          <a:p>
            <a:pPr lvl="1"/>
            <a:r>
              <a:rPr lang="en-US" sz="1800" dirty="0"/>
              <a:t>Gateway acts as a router.</a:t>
            </a:r>
          </a:p>
          <a:p>
            <a:r>
              <a:rPr lang="en-US" sz="2400" dirty="0"/>
              <a:t>BGP Dynamic Routing</a:t>
            </a:r>
          </a:p>
          <a:p>
            <a:pPr lvl="1"/>
            <a:r>
              <a:rPr lang="en-US" sz="1800" dirty="0"/>
              <a:t>BGP enables automatic route learning between the sites that are connected for S2S connections (GRE and IPSec) and L3 Gateways.</a:t>
            </a:r>
          </a:p>
          <a:p>
            <a:pPr lvl="1"/>
            <a:r>
              <a:rPr lang="en-US" sz="1800" dirty="0"/>
              <a:t>BGP enables routers to automatically calculate and use valid routes to each other.</a:t>
            </a:r>
          </a:p>
          <a:p>
            <a:pPr lvl="1"/>
            <a:r>
              <a:rPr lang="en-US" sz="1800" dirty="0"/>
              <a:t>Enables fault tolerance in event of network disruption or failure.</a:t>
            </a:r>
          </a:p>
          <a:p>
            <a:pPr lvl="1"/>
            <a:endParaRPr lang="en-US" sz="1800" dirty="0"/>
          </a:p>
        </p:txBody>
      </p:sp>
    </p:spTree>
    <p:extLst>
      <p:ext uri="{BB962C8B-B14F-4D97-AF65-F5344CB8AC3E}">
        <p14:creationId xmlns:p14="http://schemas.microsoft.com/office/powerpoint/2010/main" val="12731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(2/2)</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293669811"/>
              </p:ext>
            </p:extLst>
          </p:nvPr>
        </p:nvGraphicFramePr>
        <p:xfrm>
          <a:off x="584200" y="1435100"/>
          <a:ext cx="11018838" cy="43027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54697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4. S2S GRE</a:t>
                      </a:r>
                    </a:p>
                  </a:txBody>
                  <a:tcPr/>
                </a:tc>
                <a:tc>
                  <a:txBody>
                    <a:bodyPr/>
                    <a:lstStyle/>
                    <a:p>
                      <a:pPr marL="514350" indent="-514350">
                        <a:buAutoNum type="arabicPeriod"/>
                      </a:pPr>
                      <a:r>
                        <a:rPr lang="en-US" sz="1600" dirty="0">
                          <a:latin typeface="Segoe Sans Text (Body)"/>
                          <a:ea typeface="Batang"/>
                          <a:cs typeface="Segoe UI"/>
                        </a:rPr>
                        <a:t>Traffic for S2S GRE tunnel must route through SLB </a:t>
                      </a:r>
                      <a:r>
                        <a:rPr lang="en-US" sz="1600" dirty="0" err="1">
                          <a:latin typeface="Segoe Sans Text (Body)"/>
                          <a:ea typeface="Batang"/>
                          <a:cs typeface="Segoe UI"/>
                        </a:rPr>
                        <a:t>MUXes</a:t>
                      </a:r>
                      <a:r>
                        <a:rPr lang="en-US" sz="1600" dirty="0">
                          <a:latin typeface="Segoe Sans Text (Body)"/>
                          <a:ea typeface="Batang"/>
                          <a:cs typeface="Segoe UI"/>
                        </a:rPr>
                        <a:t>.</a:t>
                      </a:r>
                    </a:p>
                    <a:p>
                      <a:pPr marL="514350" indent="-514350">
                        <a:buAutoNum type="arabicPeriod"/>
                      </a:pPr>
                      <a:r>
                        <a:rPr lang="en-US" sz="1600" dirty="0">
                          <a:latin typeface="Segoe Sans Text (Body)"/>
                          <a:ea typeface="Batang"/>
                          <a:cs typeface="Segoe UI"/>
                        </a:rPr>
                        <a:t>S2S GRE tunnels leverage encryption, enabling secure transit of data across the internet.</a:t>
                      </a:r>
                    </a:p>
                  </a:txBody>
                  <a:tcPr/>
                </a:tc>
                <a:tc>
                  <a:txBody>
                    <a:bodyPr/>
                    <a:lstStyle/>
                    <a:p>
                      <a:pPr marL="342900" indent="-342900">
                        <a:buAutoNum type="arabicPeriod"/>
                      </a:pPr>
                      <a:r>
                        <a:rPr lang="en-US" sz="1600" b="0" i="0" u="none" strike="noStrike" noProof="0" dirty="0">
                          <a:latin typeface="Segoe Sans Text (Body)"/>
                        </a:rPr>
                        <a:t>False</a:t>
                      </a:r>
                    </a:p>
                    <a:p>
                      <a:pPr marL="342900" indent="-342900">
                        <a:buAutoNum type="arabicPeriod"/>
                      </a:pPr>
                      <a:r>
                        <a:rPr lang="en-US" sz="1600" b="0" i="0" u="none" strike="noStrike" noProof="0" dirty="0">
                          <a:latin typeface="Segoe Sans Text (Body)"/>
                        </a:rPr>
                        <a:t>False. S2S GRE tunnels within SDN do not leverage encryption natively.</a:t>
                      </a:r>
                    </a:p>
                  </a:txBody>
                  <a:tcPr/>
                </a:tc>
                <a:extLst>
                  <a:ext uri="{0D108BD9-81ED-4DB2-BD59-A6C34878D82A}">
                    <a16:rowId xmlns:a16="http://schemas.microsoft.com/office/drawing/2014/main" val="22172417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5. L3</a:t>
                      </a:r>
                    </a:p>
                  </a:txBody>
                  <a:tcPr/>
                </a:tc>
                <a:tc>
                  <a:txBody>
                    <a:bodyPr/>
                    <a:lstStyle/>
                    <a:p>
                      <a:pPr marL="514350" indent="-514350">
                        <a:buAutoNum type="arabicPeriod"/>
                      </a:pPr>
                      <a:r>
                        <a:rPr lang="en-US" sz="1600" dirty="0">
                          <a:latin typeface="Segoe Sans Text (Body)"/>
                          <a:ea typeface="Batang"/>
                          <a:cs typeface="Segoe UI"/>
                        </a:rPr>
                        <a:t>In what scenario is L3 Gateway best for?</a:t>
                      </a:r>
                    </a:p>
                    <a:p>
                      <a:pPr marL="514350" indent="-514350">
                        <a:buAutoNum type="arabicPeriod"/>
                      </a:pPr>
                      <a:r>
                        <a:rPr lang="en-US" sz="1600" dirty="0">
                          <a:latin typeface="Segoe Sans Text (Body)"/>
                          <a:ea typeface="Batang"/>
                          <a:cs typeface="Segoe UI"/>
                        </a:rPr>
                        <a:t>What is one complexity around the L3 Gateway that tenants/operators must account for?</a:t>
                      </a:r>
                    </a:p>
                  </a:txBody>
                  <a:tcPr/>
                </a:tc>
                <a:tc>
                  <a:txBody>
                    <a:bodyPr/>
                    <a:lstStyle/>
                    <a:p>
                      <a:pPr marL="342900" indent="-342900">
                        <a:buAutoNum type="arabicPeriod"/>
                      </a:pPr>
                      <a:r>
                        <a:rPr lang="en-US" sz="1600" dirty="0">
                          <a:latin typeface="Segoe Sans Text (Body)"/>
                        </a:rPr>
                        <a:t>Traffic stays local within the datacenter.</a:t>
                      </a:r>
                    </a:p>
                    <a:p>
                      <a:pPr marL="342900" indent="-342900">
                        <a:buAutoNum type="arabicPeriod"/>
                      </a:pPr>
                      <a:r>
                        <a:rPr lang="en-US" sz="1600" dirty="0">
                          <a:latin typeface="Segoe Sans Text (Body)"/>
                        </a:rPr>
                        <a:t>L2 configuration of the VLANs must be configured within the physical network.​</a:t>
                      </a:r>
                    </a:p>
                  </a:txBody>
                  <a:tcPr/>
                </a:tc>
                <a:extLst>
                  <a:ext uri="{0D108BD9-81ED-4DB2-BD59-A6C34878D82A}">
                    <a16:rowId xmlns:a16="http://schemas.microsoft.com/office/drawing/2014/main" val="254815110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Sans Text (Body)"/>
                        </a:rPr>
                        <a:t>6. Tracing</a:t>
                      </a:r>
                    </a:p>
                  </a:txBody>
                  <a:tcPr/>
                </a:tc>
                <a:tc>
                  <a:txBody>
                    <a:bodyPr/>
                    <a:lstStyle/>
                    <a:p>
                      <a:pPr marL="514350" indent="-514350">
                        <a:buAutoNum type="arabicPeriod"/>
                      </a:pPr>
                      <a:r>
                        <a:rPr lang="en-US" sz="1600" dirty="0">
                          <a:latin typeface="Segoe Sans Text (Body)"/>
                          <a:ea typeface="Batang"/>
                          <a:cs typeface="Segoe UI"/>
                        </a:rPr>
                        <a:t>If you are using Windows Server 2019, you can use NETSH TRACE CONVERT to decode the .</a:t>
                      </a:r>
                      <a:r>
                        <a:rPr lang="en-US" sz="1600" dirty="0" err="1">
                          <a:latin typeface="Segoe Sans Text (Body)"/>
                          <a:ea typeface="Batang"/>
                          <a:cs typeface="Segoe UI"/>
                        </a:rPr>
                        <a:t>etl</a:t>
                      </a:r>
                      <a:r>
                        <a:rPr lang="en-US" sz="1600" dirty="0">
                          <a:latin typeface="Segoe Sans Text (Body)"/>
                          <a:ea typeface="Batang"/>
                          <a:cs typeface="Segoe UI"/>
                        </a:rPr>
                        <a:t> files to understand why IKE authentication is failing.</a:t>
                      </a:r>
                    </a:p>
                    <a:p>
                      <a:pPr marL="514350" indent="-514350">
                        <a:buAutoNum type="arabicPeriod"/>
                      </a:pPr>
                      <a:r>
                        <a:rPr lang="en-US" sz="1600" dirty="0">
                          <a:latin typeface="Segoe Sans Text (Body)"/>
                          <a:ea typeface="Batang"/>
                          <a:cs typeface="Segoe UI"/>
                        </a:rPr>
                        <a:t>Where can you find the logs related to Gateway Manager?</a:t>
                      </a:r>
                    </a:p>
                  </a:txBody>
                  <a:tcPr/>
                </a:tc>
                <a:tc>
                  <a:txBody>
                    <a:bodyPr/>
                    <a:lstStyle/>
                    <a:p>
                      <a:pPr marL="342900" indent="-342900">
                        <a:buAutoNum type="arabicPeriod"/>
                      </a:pPr>
                      <a:r>
                        <a:rPr lang="en-US" sz="1600" dirty="0">
                          <a:latin typeface="Segoe Sans Text (Body)"/>
                        </a:rPr>
                        <a:t>False. You must engage Microsoft for assistance to decode the logs for IKE logs generated on systems prior to Windows Server 2022.</a:t>
                      </a:r>
                    </a:p>
                    <a:p>
                      <a:pPr marL="342900" indent="-342900">
                        <a:buAutoNum type="arabicPeriod"/>
                      </a:pPr>
                      <a:r>
                        <a:rPr lang="en-US" sz="1600" dirty="0">
                          <a:latin typeface="Segoe Sans Text (Body)"/>
                        </a:rPr>
                        <a:t>On the NC node that is primary replica for Gateway Manager.</a:t>
                      </a:r>
                    </a:p>
                  </a:txBody>
                  <a:tcPr/>
                </a:tc>
                <a:extLst>
                  <a:ext uri="{0D108BD9-81ED-4DB2-BD59-A6C34878D82A}">
                    <a16:rowId xmlns:a16="http://schemas.microsoft.com/office/drawing/2014/main" val="3082559579"/>
                  </a:ext>
                </a:extLst>
              </a:tr>
            </a:tbl>
          </a:graphicData>
        </a:graphic>
      </p:graphicFrame>
    </p:spTree>
    <p:extLst>
      <p:ext uri="{BB962C8B-B14F-4D97-AF65-F5344CB8AC3E}">
        <p14:creationId xmlns:p14="http://schemas.microsoft.com/office/powerpoint/2010/main" val="234666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RAS Gateway deployment</a:t>
            </a:r>
            <a:endParaRPr lang="en-US" dirty="0">
              <a:solidFill>
                <a:srgbClr val="000000"/>
              </a:solidFill>
            </a:endParaRPr>
          </a:p>
        </p:txBody>
      </p:sp>
      <p:pic>
        <p:nvPicPr>
          <p:cNvPr id="5" name="Content Placeholder 4" descr="A diagram of a computer network">
            <a:extLst>
              <a:ext uri="{FF2B5EF4-FFF2-40B4-BE49-F238E27FC236}">
                <a16:creationId xmlns:a16="http://schemas.microsoft.com/office/drawing/2014/main" id="{23D1DC90-CCD2-AC39-5F25-D02938B168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712" y="1435100"/>
            <a:ext cx="8339287" cy="5178572"/>
          </a:xfrm>
        </p:spPr>
      </p:pic>
    </p:spTree>
    <p:extLst>
      <p:ext uri="{BB962C8B-B14F-4D97-AF65-F5344CB8AC3E}">
        <p14:creationId xmlns:p14="http://schemas.microsoft.com/office/powerpoint/2010/main" val="411914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Architecture overview</a:t>
            </a:r>
          </a:p>
        </p:txBody>
      </p:sp>
      <p:sp>
        <p:nvSpPr>
          <p:cNvPr id="4" name="Text Placeholder 3"/>
          <p:cNvSpPr>
            <a:spLocks noGrp="1"/>
          </p:cNvSpPr>
          <p:nvPr>
            <p:ph idx="1"/>
          </p:nvPr>
        </p:nvSpPr>
        <p:spPr>
          <a:xfrm>
            <a:off x="584201" y="1435503"/>
            <a:ext cx="4913490" cy="4456605"/>
          </a:xfrm>
        </p:spPr>
        <p:txBody>
          <a:bodyPr vert="horz" wrap="square" lIns="0" tIns="0" rIns="0" bIns="0" rtlCol="0" anchor="t">
            <a:spAutoFit/>
          </a:bodyPr>
          <a:lstStyle/>
          <a:p>
            <a:r>
              <a:rPr lang="en-US" sz="2000" dirty="0">
                <a:cs typeface="Segoe UI"/>
              </a:rPr>
              <a:t>Gateway architecture is composed of the following resources:</a:t>
            </a:r>
          </a:p>
          <a:p>
            <a:pPr marL="0" indent="0">
              <a:buNone/>
            </a:pPr>
            <a:endParaRPr lang="en-US" sz="2000" dirty="0">
              <a:cs typeface="Segoe UI"/>
            </a:endParaRPr>
          </a:p>
          <a:p>
            <a:pPr lvl="1"/>
            <a:r>
              <a:rPr lang="en-US" dirty="0">
                <a:cs typeface="Segoe UI"/>
              </a:rPr>
              <a:t>Gateway Manager Service</a:t>
            </a:r>
          </a:p>
          <a:p>
            <a:pPr lvl="1"/>
            <a:r>
              <a:rPr lang="en-US" dirty="0">
                <a:cs typeface="Segoe UI"/>
              </a:rPr>
              <a:t>RAS Gateway</a:t>
            </a:r>
          </a:p>
          <a:p>
            <a:pPr lvl="2"/>
            <a:r>
              <a:rPr lang="en-US" sz="1800" dirty="0">
                <a:cs typeface="Segoe UI"/>
              </a:rPr>
              <a:t>Gateway Health Monitoring Service</a:t>
            </a:r>
          </a:p>
          <a:p>
            <a:pPr lvl="2"/>
            <a:r>
              <a:rPr lang="en-US" sz="1800" dirty="0">
                <a:cs typeface="Segoe UI"/>
              </a:rPr>
              <a:t>Gateway Service</a:t>
            </a:r>
          </a:p>
          <a:p>
            <a:pPr lvl="2"/>
            <a:r>
              <a:rPr lang="en-US" sz="1800" dirty="0">
                <a:cs typeface="Segoe UI"/>
              </a:rPr>
              <a:t>Remote Access</a:t>
            </a:r>
          </a:p>
          <a:p>
            <a:pPr lvl="2"/>
            <a:r>
              <a:rPr lang="en-US" sz="1800" dirty="0">
                <a:cs typeface="Segoe UI"/>
              </a:rPr>
              <a:t>Base Filtering Engine</a:t>
            </a:r>
          </a:p>
          <a:p>
            <a:pPr lvl="2"/>
            <a:r>
              <a:rPr lang="en-US" sz="1800" dirty="0">
                <a:cs typeface="Segoe UI"/>
              </a:rPr>
              <a:t>IKEEXT</a:t>
            </a:r>
          </a:p>
          <a:p>
            <a:pPr lvl="1"/>
            <a:r>
              <a:rPr lang="en-US" dirty="0">
                <a:cs typeface="Segoe UI"/>
              </a:rPr>
              <a:t>NC Host Agent</a:t>
            </a:r>
          </a:p>
          <a:p>
            <a:pPr lvl="2"/>
            <a:r>
              <a:rPr lang="en-US" sz="1800" dirty="0">
                <a:cs typeface="Segoe UI"/>
              </a:rPr>
              <a:t>Gateway Plugin</a:t>
            </a:r>
          </a:p>
          <a:p>
            <a:pPr lvl="1"/>
            <a:r>
              <a:rPr lang="en-US" dirty="0">
                <a:cs typeface="Segoe UI"/>
              </a:rPr>
              <a:t>Virtual Filtering Platform (VFP)</a:t>
            </a:r>
            <a:endParaRPr lang="en-US" sz="1200"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3F0094D4-D741-84CA-5AA1-FFABFCF40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690" y="1296033"/>
            <a:ext cx="6159384" cy="5241558"/>
          </a:xfrm>
          <a:prstGeom prst="rect">
            <a:avLst/>
          </a:prstGeom>
        </p:spPr>
      </p:pic>
    </p:spTree>
    <p:extLst>
      <p:ext uri="{BB962C8B-B14F-4D97-AF65-F5344CB8AC3E}">
        <p14:creationId xmlns:p14="http://schemas.microsoft.com/office/powerpoint/2010/main" val="145723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Policy configuration</a:t>
            </a:r>
          </a:p>
        </p:txBody>
      </p:sp>
      <p:sp>
        <p:nvSpPr>
          <p:cNvPr id="4" name="Text Placeholder 3"/>
          <p:cNvSpPr>
            <a:spLocks noGrp="1"/>
          </p:cNvSpPr>
          <p:nvPr>
            <p:ph idx="1"/>
          </p:nvPr>
        </p:nvSpPr>
        <p:spPr>
          <a:xfrm>
            <a:off x="584200" y="1435503"/>
            <a:ext cx="5255491" cy="4801314"/>
          </a:xfrm>
        </p:spPr>
        <p:txBody>
          <a:bodyPr vert="horz" wrap="square" lIns="0" tIns="0" rIns="0" bIns="0" rtlCol="0" anchor="t">
            <a:spAutoFit/>
          </a:bodyPr>
          <a:lstStyle/>
          <a:p>
            <a:r>
              <a:rPr lang="en-US" sz="2000" dirty="0"/>
              <a:t>SDN GWM (SDNGWM) will receive REST operations via Northbound API.</a:t>
            </a:r>
          </a:p>
          <a:p>
            <a:pPr marL="0" indent="0">
              <a:buNone/>
            </a:pPr>
            <a:endParaRPr lang="en-US" sz="2000" dirty="0"/>
          </a:p>
          <a:p>
            <a:r>
              <a:rPr lang="en-US" sz="2000" dirty="0"/>
              <a:t>GWM will communicate with VNET and </a:t>
            </a:r>
            <a:r>
              <a:rPr lang="en-US" sz="2000" dirty="0" err="1"/>
              <a:t>vSwitch</a:t>
            </a:r>
            <a:r>
              <a:rPr lang="en-US" sz="2000" dirty="0"/>
              <a:t> Manager (VSM) and SLB Manager.</a:t>
            </a:r>
          </a:p>
          <a:p>
            <a:pPr marL="0" indent="0">
              <a:buNone/>
            </a:pPr>
            <a:endParaRPr lang="en-US" sz="2000" dirty="0"/>
          </a:p>
          <a:p>
            <a:r>
              <a:rPr lang="en-US" sz="2000" dirty="0"/>
              <a:t>Gateway Manager pushes configuration to RAS Gateways using WMI.</a:t>
            </a:r>
          </a:p>
          <a:p>
            <a:pPr marL="0" indent="0">
              <a:buNone/>
            </a:pPr>
            <a:endParaRPr lang="en-US" sz="2000" dirty="0"/>
          </a:p>
          <a:p>
            <a:r>
              <a:rPr lang="en-US" sz="2000" dirty="0"/>
              <a:t>Gateway Manager configures Gateway Plugin within </a:t>
            </a:r>
            <a:r>
              <a:rPr lang="en-US" sz="2000" dirty="0" err="1"/>
              <a:t>NCHostAgent</a:t>
            </a:r>
            <a:r>
              <a:rPr lang="en-US" sz="2000" dirty="0"/>
              <a:t> using WCF.</a:t>
            </a:r>
          </a:p>
          <a:p>
            <a:pPr marL="0" indent="0">
              <a:buNone/>
            </a:pPr>
            <a:endParaRPr lang="en-US" sz="2000" dirty="0"/>
          </a:p>
          <a:p>
            <a:r>
              <a:rPr lang="en-US" sz="2000" dirty="0"/>
              <a:t>Gateway Plugin configures VFP policies directly (does not leverage OVSDB).</a:t>
            </a:r>
          </a:p>
        </p:txBody>
      </p:sp>
      <p:pic>
        <p:nvPicPr>
          <p:cNvPr id="5" name="Picture 4" descr="A diagram of a network">
            <a:extLst>
              <a:ext uri="{FF2B5EF4-FFF2-40B4-BE49-F238E27FC236}">
                <a16:creationId xmlns:a16="http://schemas.microsoft.com/office/drawing/2014/main" id="{E48D43E3-7FA8-35C5-4FA3-2608FD368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845" y="457200"/>
            <a:ext cx="4859289" cy="6273368"/>
          </a:xfrm>
          <a:prstGeom prst="rect">
            <a:avLst/>
          </a:prstGeom>
        </p:spPr>
      </p:pic>
    </p:spTree>
    <p:extLst>
      <p:ext uri="{BB962C8B-B14F-4D97-AF65-F5344CB8AC3E}">
        <p14:creationId xmlns:p14="http://schemas.microsoft.com/office/powerpoint/2010/main" val="4158880905"/>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MediaLengthInSeconds xmlns="2f0e0e16-76c0-411d-b7e7-8ffdbf2eccb6" xsi:nil="true"/>
    <MediaServiceKeyPoints xmlns="2f0e0e16-76c0-411d-b7e7-8ffdbf2ecc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530D12-D536-49C3-B86E-DB49BC45CBA3}">
  <ds:schemaRefs>
    <ds:schemaRef ds:uri="http://www.w3.org/XML/1998/namespace"/>
    <ds:schemaRef ds:uri="http://schemas.microsoft.com/office/2006/metadata/properties"/>
    <ds:schemaRef ds:uri="http://purl.org/dc/terms/"/>
    <ds:schemaRef ds:uri="68a7ebcf-6b5b-44b0-81ab-04a4dcac4059"/>
    <ds:schemaRef ds:uri="http://schemas.microsoft.com/office/infopath/2007/PartnerControls"/>
    <ds:schemaRef ds:uri="230e9df3-be65-4c73-a93b-d1236ebd677e"/>
    <ds:schemaRef ds:uri="http://schemas.openxmlformats.org/package/2006/metadata/core-properties"/>
    <ds:schemaRef ds:uri="http://schemas.microsoft.com/office/2006/documentManagement/types"/>
    <ds:schemaRef ds:uri="8a5529cd-54a0-4a3e-82be-3d6efe5cdd94"/>
    <ds:schemaRef ds:uri="http://schemas.microsoft.com/sharepoint/v3"/>
    <ds:schemaRef ds:uri="http://purl.org/dc/dcmitype/"/>
    <ds:schemaRef ds:uri="http://purl.org/dc/elements/1.1/"/>
    <ds:schemaRef ds:uri="716861d2-e593-42d0-b053-db774eb8a1c2"/>
    <ds:schemaRef ds:uri="2f0e0e16-76c0-411d-b7e7-8ffdbf2eccb6"/>
  </ds:schemaRefs>
</ds:datastoreItem>
</file>

<file path=customXml/itemProps2.xml><?xml version="1.0" encoding="utf-8"?>
<ds:datastoreItem xmlns:ds="http://schemas.openxmlformats.org/officeDocument/2006/customXml" ds:itemID="{2299059D-A2BE-4064-A082-26A878926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0e0e16-76c0-411d-b7e7-8ffdbf2eccb6"/>
    <ds:schemaRef ds:uri="716861d2-e593-42d0-b053-db774eb8a1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DCDDBB-01E4-4B30-86B9-126D5DE91C2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5391</TotalTime>
  <Words>8155</Words>
  <Application>Microsoft Office PowerPoint</Application>
  <PresentationFormat>Widescreen</PresentationFormat>
  <Paragraphs>639</Paragraphs>
  <Slides>60</Slides>
  <Notes>60</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Azure 2023 Template</vt:lpstr>
      <vt:lpstr>Custom Design</vt:lpstr>
      <vt:lpstr>Software Defined Networking (SDN) training</vt:lpstr>
      <vt:lpstr>Copyright and terms of use</vt:lpstr>
      <vt:lpstr>Learning objectives</vt:lpstr>
      <vt:lpstr>PowerPoint Presentation</vt:lpstr>
      <vt:lpstr>RAS Gateway overview</vt:lpstr>
      <vt:lpstr>Features</vt:lpstr>
      <vt:lpstr>RAS Gateway deployment</vt:lpstr>
      <vt:lpstr>Architecture overview</vt:lpstr>
      <vt:lpstr>Policy configuration</vt:lpstr>
      <vt:lpstr>Gateway manager</vt:lpstr>
      <vt:lpstr>NC Host Agent</vt:lpstr>
      <vt:lpstr>Gateways</vt:lpstr>
      <vt:lpstr>Gateway resource</vt:lpstr>
      <vt:lpstr>Gateway resource (continued)</vt:lpstr>
      <vt:lpstr>Gateway pools</vt:lpstr>
      <vt:lpstr>Gateway pool resource</vt:lpstr>
      <vt:lpstr>Lab</vt:lpstr>
      <vt:lpstr>Knowledge check – Gateway architecture</vt:lpstr>
      <vt:lpstr>PowerPoint Presentation</vt:lpstr>
      <vt:lpstr>Virtual Gateways</vt:lpstr>
      <vt:lpstr>Virtual Gateway resource</vt:lpstr>
      <vt:lpstr>Virtual Gateway resource (continued)</vt:lpstr>
      <vt:lpstr>Network connections</vt:lpstr>
      <vt:lpstr>Network connections resource (common)</vt:lpstr>
      <vt:lpstr>Network connections resource (common) (continued)</vt:lpstr>
      <vt:lpstr>BGP routing</vt:lpstr>
      <vt:lpstr>How route reflector works</vt:lpstr>
      <vt:lpstr>Knowledge check – Virtual Gateway</vt:lpstr>
      <vt:lpstr>PowerPoint Presentation</vt:lpstr>
      <vt:lpstr>S2S VPN overview</vt:lpstr>
      <vt:lpstr>What is IPsec?</vt:lpstr>
      <vt:lpstr>What is Internet Key Exchange version 2 (IKEv2)?</vt:lpstr>
      <vt:lpstr>IKEv2 exchange</vt:lpstr>
      <vt:lpstr>Network connections resource (S2S IPsec)</vt:lpstr>
      <vt:lpstr>High availability for S2S IPsec</vt:lpstr>
      <vt:lpstr>Lab</vt:lpstr>
      <vt:lpstr>Knowledge check</vt:lpstr>
      <vt:lpstr>PowerPoint Presentation</vt:lpstr>
      <vt:lpstr>What is GRE?</vt:lpstr>
      <vt:lpstr>GRE routing</vt:lpstr>
      <vt:lpstr>GRE routing with VLAN</vt:lpstr>
      <vt:lpstr>Network connections resource (S2S GRE)</vt:lpstr>
      <vt:lpstr>High availability for S2S GRE</vt:lpstr>
      <vt:lpstr>Knowledge check – S2S GRE</vt:lpstr>
      <vt:lpstr>PowerPoint Presentation</vt:lpstr>
      <vt:lpstr>What is an L3 forwarding Gateway?</vt:lpstr>
      <vt:lpstr>L3 Gateway example</vt:lpstr>
      <vt:lpstr>Network connections resource (L3 forwarding)</vt:lpstr>
      <vt:lpstr>High availability for L3 forwarding Gateways</vt:lpstr>
      <vt:lpstr>Lab</vt:lpstr>
      <vt:lpstr>Knowledge check – L3 forwarding Gateway</vt:lpstr>
      <vt:lpstr>PowerPoint Presentation</vt:lpstr>
      <vt:lpstr>Trace logging</vt:lpstr>
      <vt:lpstr>IKE logs</vt:lpstr>
      <vt:lpstr>Common IKE error codes</vt:lpstr>
      <vt:lpstr>Lab</vt:lpstr>
      <vt:lpstr>Knowledge check – trace logging</vt:lpstr>
      <vt:lpstr>Resources </vt:lpstr>
      <vt:lpstr>Knowledge check answers (1/2)</vt:lpstr>
      <vt:lpstr>Knowledge check answers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cp:revision>77</cp:revision>
  <dcterms:created xsi:type="dcterms:W3CDTF">2022-10-10T21:08:57Z</dcterms:created>
  <dcterms:modified xsi:type="dcterms:W3CDTF">2024-06-18T00:04:24Z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